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handoutMasterIdLst>
    <p:handoutMasterId r:id="rId31"/>
  </p:handoutMasterIdLst>
  <p:sldIdLst>
    <p:sldId id="256" r:id="rId2"/>
    <p:sldId id="263" r:id="rId3"/>
    <p:sldId id="264" r:id="rId4"/>
    <p:sldId id="262" r:id="rId5"/>
    <p:sldId id="260" r:id="rId6"/>
    <p:sldId id="265" r:id="rId7"/>
    <p:sldId id="266" r:id="rId8"/>
    <p:sldId id="267" r:id="rId9"/>
    <p:sldId id="268" r:id="rId10"/>
    <p:sldId id="269" r:id="rId11"/>
    <p:sldId id="270" r:id="rId12"/>
    <p:sldId id="271" r:id="rId13"/>
    <p:sldId id="272" r:id="rId14"/>
    <p:sldId id="273" r:id="rId15"/>
    <p:sldId id="274"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Lst>
  <p:sldSz cx="9144000" cy="6858000" type="screen4x3"/>
  <p:notesSz cx="6858000" cy="9144000"/>
  <p:custDataLst>
    <p:tags r:id="rId32"/>
  </p:custData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4374A"/>
    <a:srgbClr val="3399FF"/>
    <a:srgbClr val="666699"/>
    <a:srgbClr val="E5907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autoAdjust="0"/>
    <p:restoredTop sz="84583" autoAdjust="0"/>
  </p:normalViewPr>
  <p:slideViewPr>
    <p:cSldViewPr>
      <p:cViewPr varScale="1">
        <p:scale>
          <a:sx n="71" d="100"/>
          <a:sy n="71" d="100"/>
        </p:scale>
        <p:origin x="1205" y="67"/>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68" d="100"/>
          <a:sy n="68" d="100"/>
        </p:scale>
        <p:origin x="-3492"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gs" Target="tags/tag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86663A1-BE93-4F19-BCAE-33E954C20B2B}" type="datetimeFigureOut">
              <a:rPr lang="ru-RU" smtClean="0"/>
              <a:t>13.02.2022</a:t>
            </a:fld>
            <a:endParaRPr lang="ru-RU"/>
          </a:p>
        </p:txBody>
      </p:sp>
      <p:sp>
        <p:nvSpPr>
          <p:cNvPr id="4" name="Нижний колонтитул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40DF26E-F902-4582-B614-0C9EE35F2135}" type="slidenum">
              <a:rPr lang="ru-RU" smtClean="0"/>
              <a:t>‹#›</a:t>
            </a:fld>
            <a:endParaRPr lang="ru-RU"/>
          </a:p>
        </p:txBody>
      </p:sp>
    </p:spTree>
    <p:extLst>
      <p:ext uri="{BB962C8B-B14F-4D97-AF65-F5344CB8AC3E}">
        <p14:creationId xmlns:p14="http://schemas.microsoft.com/office/powerpoint/2010/main" val="40432833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0C0431-2448-4DC3-AF70-2785FBE2C445}" type="datetimeFigureOut">
              <a:rPr lang="ru-RU" smtClean="0"/>
              <a:t>13.02.2022</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4341FE-AE5C-47F1-8FD8-47C4A673A802}" type="slidenum">
              <a:rPr lang="ru-RU" smtClean="0"/>
              <a:t>‹#›</a:t>
            </a:fld>
            <a:endParaRPr lang="ru-RU"/>
          </a:p>
        </p:txBody>
      </p:sp>
    </p:spTree>
    <p:extLst>
      <p:ext uri="{BB962C8B-B14F-4D97-AF65-F5344CB8AC3E}">
        <p14:creationId xmlns:p14="http://schemas.microsoft.com/office/powerpoint/2010/main" val="20261190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D74341FE-AE5C-47F1-8FD8-47C4A673A802}" type="slidenum">
              <a:rPr lang="ru-RU" smtClean="0"/>
              <a:t>1</a:t>
            </a:fld>
            <a:endParaRPr lang="ru-RU"/>
          </a:p>
        </p:txBody>
      </p:sp>
    </p:spTree>
    <p:extLst>
      <p:ext uri="{BB962C8B-B14F-4D97-AF65-F5344CB8AC3E}">
        <p14:creationId xmlns:p14="http://schemas.microsoft.com/office/powerpoint/2010/main" val="42216144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D74341FE-AE5C-47F1-8FD8-47C4A673A802}" type="slidenum">
              <a:rPr lang="ru-RU" smtClean="0"/>
              <a:t>3</a:t>
            </a:fld>
            <a:endParaRPr lang="ru-RU"/>
          </a:p>
        </p:txBody>
      </p:sp>
    </p:spTree>
    <p:extLst>
      <p:ext uri="{BB962C8B-B14F-4D97-AF65-F5344CB8AC3E}">
        <p14:creationId xmlns:p14="http://schemas.microsoft.com/office/powerpoint/2010/main" val="127887798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8032" y="5157192"/>
            <a:ext cx="8820472" cy="1440160"/>
          </a:xfrm>
        </p:spPr>
        <p:txBody>
          <a:bodyPr/>
          <a:lstStyle>
            <a:lvl1pPr>
              <a:defRPr b="1">
                <a:solidFill>
                  <a:schemeClr val="accent1">
                    <a:lumMod val="75000"/>
                  </a:schemeClr>
                </a:solidFill>
                <a:effectLst>
                  <a:outerShdw blurRad="38100" dist="38100" dir="2700000" algn="tl">
                    <a:srgbClr val="000000">
                      <a:alpha val="43137"/>
                    </a:srgbClr>
                  </a:outerShdw>
                </a:effectLst>
              </a:defRPr>
            </a:lvl1pPr>
          </a:lstStyle>
          <a:p>
            <a:r>
              <a:rPr lang="ru-RU" dirty="0"/>
              <a:t>Образец</a:t>
            </a:r>
            <a:r>
              <a:rPr lang="en-US" dirty="0"/>
              <a:t> </a:t>
            </a:r>
            <a:r>
              <a:rPr lang="ru-RU" dirty="0"/>
              <a:t>заголовка</a:t>
            </a:r>
          </a:p>
        </p:txBody>
      </p:sp>
      <p:sp>
        <p:nvSpPr>
          <p:cNvPr id="4" name="Дата 3"/>
          <p:cNvSpPr>
            <a:spLocks noGrp="1"/>
          </p:cNvSpPr>
          <p:nvPr>
            <p:ph type="dt" sz="half" idx="10"/>
          </p:nvPr>
        </p:nvSpPr>
        <p:spPr/>
        <p:txBody>
          <a:bodyPr/>
          <a:lstStyle>
            <a:lvl1pPr>
              <a:defRPr>
                <a:solidFill>
                  <a:schemeClr val="accent1">
                    <a:lumMod val="75000"/>
                  </a:schemeClr>
                </a:solidFill>
              </a:defRPr>
            </a:lvl1pPr>
          </a:lstStyle>
          <a:p>
            <a:fld id="{A5E48A96-E1BB-4C8F-80B2-32A47A48A9D5}" type="datetimeFigureOut">
              <a:rPr lang="ru-RU" smtClean="0"/>
              <a:pPr/>
              <a:t>13.02.2022</a:t>
            </a:fld>
            <a:endParaRPr lang="ru-RU"/>
          </a:p>
        </p:txBody>
      </p:sp>
      <p:sp>
        <p:nvSpPr>
          <p:cNvPr id="5" name="Нижний колонтитул 4"/>
          <p:cNvSpPr>
            <a:spLocks noGrp="1"/>
          </p:cNvSpPr>
          <p:nvPr>
            <p:ph type="ftr" sz="quarter" idx="11"/>
          </p:nvPr>
        </p:nvSpPr>
        <p:spPr/>
        <p:txBody>
          <a:bodyPr/>
          <a:lstStyle>
            <a:lvl1pPr>
              <a:defRPr>
                <a:solidFill>
                  <a:schemeClr val="accent1">
                    <a:lumMod val="75000"/>
                  </a:schemeClr>
                </a:solidFill>
              </a:defRPr>
            </a:lvl1pPr>
          </a:lstStyle>
          <a:p>
            <a:endParaRPr lang="ru-RU" dirty="0"/>
          </a:p>
        </p:txBody>
      </p:sp>
      <p:sp>
        <p:nvSpPr>
          <p:cNvPr id="6" name="Номер слайда 5"/>
          <p:cNvSpPr>
            <a:spLocks noGrp="1"/>
          </p:cNvSpPr>
          <p:nvPr>
            <p:ph type="sldNum" sz="quarter" idx="12"/>
          </p:nvPr>
        </p:nvSpPr>
        <p:spPr/>
        <p:txBody>
          <a:bodyPr/>
          <a:lstStyle>
            <a:lvl1pPr>
              <a:defRPr>
                <a:solidFill>
                  <a:schemeClr val="accent1">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5156427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a:t>Образец заголовка</a:t>
            </a:r>
          </a:p>
        </p:txBody>
      </p:sp>
      <p:sp>
        <p:nvSpPr>
          <p:cNvPr id="3" name="Вертикальный текст 2"/>
          <p:cNvSpPr>
            <a:spLocks noGrp="1"/>
          </p:cNvSpPr>
          <p:nvPr>
            <p:ph type="body" orient="vert" idx="1"/>
          </p:nvPr>
        </p:nvSpPr>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13.02.2022</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078804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defRPr>
                <a:solidFill>
                  <a:schemeClr val="accent6">
                    <a:lumMod val="60000"/>
                    <a:lumOff val="40000"/>
                  </a:schemeClr>
                </a:solidFill>
              </a:defRPr>
            </a:lvl1pPr>
          </a:lstStyle>
          <a:p>
            <a:r>
              <a:rPr lang="ru-RU"/>
              <a:t>Образец заголовка</a:t>
            </a:r>
          </a:p>
        </p:txBody>
      </p:sp>
      <p:sp>
        <p:nvSpPr>
          <p:cNvPr id="3" name="Вертикальный текст 2"/>
          <p:cNvSpPr>
            <a:spLocks noGrp="1"/>
          </p:cNvSpPr>
          <p:nvPr>
            <p:ph type="body" orient="vert" idx="1"/>
          </p:nvPr>
        </p:nvSpPr>
        <p:spPr>
          <a:xfrm>
            <a:off x="457200" y="274638"/>
            <a:ext cx="6019800" cy="5851525"/>
          </a:xfrm>
        </p:spPr>
        <p:txBody>
          <a:bodyPr vert="eaVert"/>
          <a:lstStyle>
            <a:lvl1pPr>
              <a:defRPr>
                <a:solidFill>
                  <a:schemeClr val="accent6">
                    <a:lumMod val="60000"/>
                    <a:lumOff val="40000"/>
                  </a:schemeClr>
                </a:solidFill>
              </a:defRPr>
            </a:lvl1pPr>
            <a:lvl2pPr>
              <a:defRPr>
                <a:solidFill>
                  <a:schemeClr val="accent6">
                    <a:lumMod val="60000"/>
                    <a:lumOff val="40000"/>
                  </a:schemeClr>
                </a:solidFill>
              </a:defRPr>
            </a:lvl2pPr>
            <a:lvl3pPr>
              <a:defRPr>
                <a:solidFill>
                  <a:schemeClr val="accent6">
                    <a:lumMod val="60000"/>
                    <a:lumOff val="40000"/>
                  </a:schemeClr>
                </a:solidFill>
              </a:defRPr>
            </a:lvl3pPr>
            <a:lvl4pPr>
              <a:defRPr>
                <a:solidFill>
                  <a:schemeClr val="accent6">
                    <a:lumMod val="60000"/>
                    <a:lumOff val="40000"/>
                  </a:schemeClr>
                </a:solidFill>
              </a:defRPr>
            </a:lvl4pPr>
            <a:lvl5pPr>
              <a:defRPr>
                <a:solidFill>
                  <a:schemeClr val="accent6">
                    <a:lumMod val="60000"/>
                    <a:lumOff val="40000"/>
                  </a:schemeClr>
                </a:solidFill>
              </a:defRPr>
            </a:lvl5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13.02.2022</a:t>
            </a:fld>
            <a:endParaRPr lang="ru-RU"/>
          </a:p>
        </p:txBody>
      </p:sp>
      <p:sp>
        <p:nvSpPr>
          <p:cNvPr id="5" name="Нижний колонтитул 4"/>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983695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Заголовок и объект">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Дата 3"/>
          <p:cNvSpPr>
            <a:spLocks noGrp="1"/>
          </p:cNvSpPr>
          <p:nvPr>
            <p:ph type="dt" sz="half" idx="10"/>
          </p:nvPr>
        </p:nvSpPr>
        <p:spPr>
          <a:xfrm>
            <a:off x="457200" y="6520259"/>
            <a:ext cx="2133600" cy="365125"/>
          </a:xfrm>
        </p:spPr>
        <p:txBody>
          <a:bodyPr/>
          <a:lstStyle>
            <a:lvl1pPr>
              <a:defRPr>
                <a:solidFill>
                  <a:schemeClr val="accent1">
                    <a:lumMod val="75000"/>
                  </a:schemeClr>
                </a:solidFill>
              </a:defRPr>
            </a:lvl1pPr>
          </a:lstStyle>
          <a:p>
            <a:fld id="{A5E48A96-E1BB-4C8F-80B2-32A47A48A9D5}" type="datetimeFigureOut">
              <a:rPr lang="ru-RU" smtClean="0"/>
              <a:pPr/>
              <a:t>13.02.2022</a:t>
            </a:fld>
            <a:endParaRPr lang="ru-RU"/>
          </a:p>
        </p:txBody>
      </p:sp>
      <p:sp>
        <p:nvSpPr>
          <p:cNvPr id="5" name="Нижний колонтитул 4"/>
          <p:cNvSpPr>
            <a:spLocks noGrp="1"/>
          </p:cNvSpPr>
          <p:nvPr>
            <p:ph type="ftr" sz="quarter" idx="11"/>
          </p:nvPr>
        </p:nvSpPr>
        <p:spPr>
          <a:xfrm>
            <a:off x="3124200" y="6520259"/>
            <a:ext cx="2895600" cy="365125"/>
          </a:xfrm>
        </p:spPr>
        <p:txBody>
          <a:bodyPr/>
          <a:lstStyle>
            <a:lvl1pPr>
              <a:defRPr>
                <a:solidFill>
                  <a:schemeClr val="accent1">
                    <a:lumMod val="75000"/>
                  </a:schemeClr>
                </a:solidFill>
              </a:defRPr>
            </a:lvl1pPr>
          </a:lstStyle>
          <a:p>
            <a:endParaRPr lang="ru-RU"/>
          </a:p>
        </p:txBody>
      </p:sp>
      <p:sp>
        <p:nvSpPr>
          <p:cNvPr id="6" name="Номер слайда 5"/>
          <p:cNvSpPr>
            <a:spLocks noGrp="1"/>
          </p:cNvSpPr>
          <p:nvPr>
            <p:ph type="sldNum" sz="quarter" idx="12"/>
          </p:nvPr>
        </p:nvSpPr>
        <p:spPr>
          <a:xfrm>
            <a:off x="6553200" y="6520259"/>
            <a:ext cx="2133600" cy="365125"/>
          </a:xfrm>
        </p:spPr>
        <p:txBody>
          <a:bodyPr/>
          <a:lstStyle>
            <a:lvl1pPr>
              <a:defRPr>
                <a:solidFill>
                  <a:schemeClr val="accent1">
                    <a:lumMod val="75000"/>
                  </a:schemeClr>
                </a:solidFill>
              </a:defRPr>
            </a:lvl1pPr>
          </a:lstStyle>
          <a:p>
            <a:fld id="{544A1F6A-164B-43BA-A19E-4AE6BB502A21}" type="slidenum">
              <a:rPr lang="ru-RU" smtClean="0"/>
              <a:pPr/>
              <a:t>‹#›</a:t>
            </a:fld>
            <a:endParaRPr lang="ru-RU"/>
          </a:p>
        </p:txBody>
      </p:sp>
      <p:sp>
        <p:nvSpPr>
          <p:cNvPr id="12" name="Номер слайда 5"/>
          <p:cNvSpPr txBox="1">
            <a:spLocks/>
          </p:cNvSpPr>
          <p:nvPr userDrawn="1"/>
        </p:nvSpPr>
        <p:spPr>
          <a:xfrm>
            <a:off x="6705600" y="6508750"/>
            <a:ext cx="2133600" cy="365125"/>
          </a:xfrm>
          <a:prstGeom prst="rect">
            <a:avLst/>
          </a:prstGeom>
        </p:spPr>
        <p:txBody>
          <a:bodyPr vert="horz" lIns="91440" tIns="45720" rIns="91440" bIns="45720" rtlCol="0" anchor="ctr"/>
          <a:lstStyle>
            <a:defPPr>
              <a:defRPr lang="ru-RU"/>
            </a:defPPr>
            <a:lvl1pPr marL="0" algn="r" defTabSz="914400" rtl="0" eaLnBrk="1" latinLnBrk="0" hangingPunct="1">
              <a:defRPr sz="1200" kern="1200">
                <a:solidFill>
                  <a:srgbClr val="3399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ru-RU" dirty="0">
              <a:solidFill>
                <a:schemeClr val="accent1">
                  <a:lumMod val="75000"/>
                </a:schemeClr>
              </a:solidFill>
            </a:endParaRPr>
          </a:p>
        </p:txBody>
      </p:sp>
      <p:sp>
        <p:nvSpPr>
          <p:cNvPr id="8" name="Заголовок 1"/>
          <p:cNvSpPr>
            <a:spLocks noGrp="1"/>
          </p:cNvSpPr>
          <p:nvPr>
            <p:ph type="title"/>
          </p:nvPr>
        </p:nvSpPr>
        <p:spPr>
          <a:xfrm>
            <a:off x="2195736" y="228168"/>
            <a:ext cx="6804248" cy="1150897"/>
          </a:xfrm>
          <a:prstGeom prst="rect">
            <a:avLst/>
          </a:prstGeom>
        </p:spPr>
        <p:txBody>
          <a:bodyPr vert="horz" lIns="91440" tIns="45720" rIns="91440" bIns="45720" rtlCol="0" anchor="ctr">
            <a:normAutofit/>
          </a:bodyPr>
          <a:lstStyle/>
          <a:p>
            <a:r>
              <a:rPr lang="ru-RU" dirty="0"/>
              <a:t>Образец заголовка</a:t>
            </a:r>
          </a:p>
        </p:txBody>
      </p:sp>
      <p:sp>
        <p:nvSpPr>
          <p:cNvPr id="9" name="Текст 2"/>
          <p:cNvSpPr>
            <a:spLocks noGrp="1"/>
          </p:cNvSpPr>
          <p:nvPr>
            <p:ph idx="1"/>
          </p:nvPr>
        </p:nvSpPr>
        <p:spPr>
          <a:xfrm>
            <a:off x="179512" y="1844824"/>
            <a:ext cx="8856984" cy="439248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Tree>
    <p:extLst>
      <p:ext uri="{BB962C8B-B14F-4D97-AF65-F5344CB8AC3E}">
        <p14:creationId xmlns:p14="http://schemas.microsoft.com/office/powerpoint/2010/main" val="1543014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20000"/>
                    <a:lumOff val="80000"/>
                  </a:schemeClr>
                </a:solidFill>
              </a:defRPr>
            </a:lvl1pPr>
          </a:lstStyle>
          <a:p>
            <a:r>
              <a:rPr lang="ru-RU" dirty="0"/>
              <a:t>Образец заголовка</a:t>
            </a:r>
          </a:p>
        </p:txBody>
      </p:sp>
      <p:sp>
        <p:nvSpPr>
          <p:cNvPr id="3" name="Объект 2"/>
          <p:cNvSpPr>
            <a:spLocks noGrp="1"/>
          </p:cNvSpPr>
          <p:nvPr>
            <p:ph sz="half" idx="1"/>
          </p:nvPr>
        </p:nvSpPr>
        <p:spPr>
          <a:xfrm>
            <a:off x="323528" y="2060848"/>
            <a:ext cx="4112163" cy="4093915"/>
          </a:xfrm>
        </p:spPr>
        <p:txBody>
          <a:bodyPr/>
          <a:lstStyle>
            <a:lvl1pPr>
              <a:defRPr sz="2800">
                <a:solidFill>
                  <a:schemeClr val="accent1">
                    <a:lumMod val="75000"/>
                  </a:schemeClr>
                </a:solidFill>
              </a:defRPr>
            </a:lvl1pPr>
            <a:lvl2pPr>
              <a:defRPr sz="2400">
                <a:solidFill>
                  <a:schemeClr val="accent1">
                    <a:lumMod val="75000"/>
                  </a:schemeClr>
                </a:solidFill>
              </a:defRPr>
            </a:lvl2pPr>
            <a:lvl3pPr>
              <a:defRPr sz="2000">
                <a:solidFill>
                  <a:schemeClr val="accent1">
                    <a:lumMod val="75000"/>
                  </a:schemeClr>
                </a:solidFill>
              </a:defRPr>
            </a:lvl3pPr>
            <a:lvl4pPr>
              <a:defRPr sz="1800">
                <a:solidFill>
                  <a:schemeClr val="accent1">
                    <a:lumMod val="75000"/>
                  </a:schemeClr>
                </a:solidFill>
              </a:defRPr>
            </a:lvl4pPr>
            <a:lvl5pPr>
              <a:defRPr sz="1800">
                <a:solidFill>
                  <a:schemeClr val="accent1">
                    <a:lumMod val="75000"/>
                  </a:schemeClr>
                </a:solidFill>
              </a:defRPr>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Объект 3"/>
          <p:cNvSpPr>
            <a:spLocks noGrp="1"/>
          </p:cNvSpPr>
          <p:nvPr>
            <p:ph sz="half" idx="2"/>
          </p:nvPr>
        </p:nvSpPr>
        <p:spPr>
          <a:xfrm>
            <a:off x="4708309" y="2060848"/>
            <a:ext cx="4112163" cy="4093915"/>
          </a:xfrm>
        </p:spPr>
        <p:txBody>
          <a:bodyPr/>
          <a:lstStyle>
            <a:lvl1pPr>
              <a:defRPr sz="2800">
                <a:solidFill>
                  <a:schemeClr val="accent1">
                    <a:lumMod val="75000"/>
                  </a:schemeClr>
                </a:solidFill>
              </a:defRPr>
            </a:lvl1pPr>
            <a:lvl2pPr>
              <a:defRPr sz="2400">
                <a:solidFill>
                  <a:schemeClr val="accent1">
                    <a:lumMod val="75000"/>
                  </a:schemeClr>
                </a:solidFill>
              </a:defRPr>
            </a:lvl2pPr>
            <a:lvl3pPr>
              <a:defRPr sz="2000">
                <a:solidFill>
                  <a:schemeClr val="accent1">
                    <a:lumMod val="75000"/>
                  </a:schemeClr>
                </a:solidFill>
              </a:defRPr>
            </a:lvl3pPr>
            <a:lvl4pPr>
              <a:defRPr sz="1800">
                <a:solidFill>
                  <a:schemeClr val="accent1">
                    <a:lumMod val="75000"/>
                  </a:schemeClr>
                </a:solidFill>
              </a:defRPr>
            </a:lvl4pPr>
            <a:lvl5pPr>
              <a:defRPr sz="1800">
                <a:solidFill>
                  <a:schemeClr val="accent1">
                    <a:lumMod val="75000"/>
                  </a:schemeClr>
                </a:solidFill>
              </a:defRPr>
            </a:lvl5pPr>
            <a:lvl6pPr>
              <a:defRPr sz="1800"/>
            </a:lvl6pPr>
            <a:lvl7pPr>
              <a:defRPr sz="1800"/>
            </a:lvl7pPr>
            <a:lvl8pPr>
              <a:defRPr sz="1800"/>
            </a:lvl8pPr>
            <a:lvl9pPr>
              <a:defRPr sz="18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Дата 4"/>
          <p:cNvSpPr>
            <a:spLocks noGrp="1"/>
          </p:cNvSpPr>
          <p:nvPr>
            <p:ph type="dt" sz="half" idx="10"/>
          </p:nvPr>
        </p:nvSpPr>
        <p:spPr/>
        <p:txBody>
          <a:bodyPr/>
          <a:lstStyle>
            <a:lvl1pPr>
              <a:defRPr>
                <a:solidFill>
                  <a:schemeClr val="accent1">
                    <a:lumMod val="75000"/>
                  </a:schemeClr>
                </a:solidFill>
              </a:defRPr>
            </a:lvl1pPr>
          </a:lstStyle>
          <a:p>
            <a:fld id="{A5E48A96-E1BB-4C8F-80B2-32A47A48A9D5}" type="datetimeFigureOut">
              <a:rPr lang="ru-RU" smtClean="0"/>
              <a:pPr/>
              <a:t>13.02.2022</a:t>
            </a:fld>
            <a:endParaRPr lang="ru-RU"/>
          </a:p>
        </p:txBody>
      </p:sp>
      <p:sp>
        <p:nvSpPr>
          <p:cNvPr id="6" name="Нижний колонтитул 5"/>
          <p:cNvSpPr>
            <a:spLocks noGrp="1"/>
          </p:cNvSpPr>
          <p:nvPr>
            <p:ph type="ftr" sz="quarter" idx="11"/>
          </p:nvPr>
        </p:nvSpPr>
        <p:spPr/>
        <p:txBody>
          <a:bodyPr/>
          <a:lstStyle>
            <a:lvl1pPr>
              <a:defRPr>
                <a:solidFill>
                  <a:schemeClr val="accent1">
                    <a:lumMod val="75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1">
                    <a:lumMod val="75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891339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71799" y="4406900"/>
            <a:ext cx="5722913" cy="1362075"/>
          </a:xfrm>
        </p:spPr>
        <p:txBody>
          <a:bodyPr anchor="t"/>
          <a:lstStyle>
            <a:lvl1pPr algn="l">
              <a:defRPr sz="4000" b="1" cap="all">
                <a:solidFill>
                  <a:schemeClr val="bg2">
                    <a:lumMod val="50000"/>
                  </a:schemeClr>
                </a:solidFill>
              </a:defRPr>
            </a:lvl1pPr>
          </a:lstStyle>
          <a:p>
            <a:r>
              <a:rPr lang="ru-RU" dirty="0"/>
              <a:t>Образец заголовка</a:t>
            </a:r>
          </a:p>
        </p:txBody>
      </p:sp>
      <p:sp>
        <p:nvSpPr>
          <p:cNvPr id="3" name="Текст 2"/>
          <p:cNvSpPr>
            <a:spLocks noGrp="1"/>
          </p:cNvSpPr>
          <p:nvPr>
            <p:ph type="body" idx="1"/>
          </p:nvPr>
        </p:nvSpPr>
        <p:spPr>
          <a:xfrm>
            <a:off x="2771799" y="2906713"/>
            <a:ext cx="5722913" cy="1500187"/>
          </a:xfrm>
        </p:spPr>
        <p:txBody>
          <a:bodyPr anchor="b"/>
          <a:lstStyle>
            <a:lvl1pPr marL="0" indent="0">
              <a:buNone/>
              <a:defRPr sz="2000">
                <a:solidFill>
                  <a:schemeClr val="bg2">
                    <a:lumMod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Дата 3"/>
          <p:cNvSpPr>
            <a:spLocks noGrp="1"/>
          </p:cNvSpPr>
          <p:nvPr>
            <p:ph type="dt" sz="half" idx="10"/>
          </p:nvPr>
        </p:nvSpPr>
        <p:spPr/>
        <p:txBody>
          <a:bodyPr/>
          <a:lstStyle>
            <a:lvl1pPr>
              <a:defRPr>
                <a:solidFill>
                  <a:schemeClr val="bg2">
                    <a:lumMod val="50000"/>
                  </a:schemeClr>
                </a:solidFill>
              </a:defRPr>
            </a:lvl1pPr>
          </a:lstStyle>
          <a:p>
            <a:fld id="{A5E48A96-E1BB-4C8F-80B2-32A47A48A9D5}" type="datetimeFigureOut">
              <a:rPr lang="ru-RU" smtClean="0"/>
              <a:pPr/>
              <a:t>13.02.2022</a:t>
            </a:fld>
            <a:endParaRPr lang="ru-RU"/>
          </a:p>
        </p:txBody>
      </p:sp>
      <p:sp>
        <p:nvSpPr>
          <p:cNvPr id="5" name="Нижний колонтитул 4"/>
          <p:cNvSpPr>
            <a:spLocks noGrp="1"/>
          </p:cNvSpPr>
          <p:nvPr>
            <p:ph type="ftr" sz="quarter" idx="11"/>
          </p:nvPr>
        </p:nvSpPr>
        <p:spPr/>
        <p:txBody>
          <a:bodyPr/>
          <a:lstStyle>
            <a:lvl1pPr>
              <a:defRPr>
                <a:solidFill>
                  <a:schemeClr val="bg2">
                    <a:lumMod val="50000"/>
                  </a:schemeClr>
                </a:solidFill>
              </a:defRPr>
            </a:lvl1pPr>
          </a:lstStyle>
          <a:p>
            <a:endParaRPr lang="ru-RU"/>
          </a:p>
        </p:txBody>
      </p:sp>
      <p:sp>
        <p:nvSpPr>
          <p:cNvPr id="6" name="Номер слайда 5"/>
          <p:cNvSpPr>
            <a:spLocks noGrp="1"/>
          </p:cNvSpPr>
          <p:nvPr>
            <p:ph type="sldNum" sz="quarter" idx="12"/>
          </p:nvPr>
        </p:nvSpPr>
        <p:spPr/>
        <p:txBody>
          <a:bodyPr/>
          <a:lstStyle>
            <a:lvl1pPr>
              <a:defRPr>
                <a:solidFill>
                  <a:schemeClr val="bg2">
                    <a:lumMod val="5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026654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a:t>Образец заголовка</a:t>
            </a:r>
          </a:p>
        </p:txBody>
      </p:sp>
      <p:sp>
        <p:nvSpPr>
          <p:cNvPr id="3" name="Текст 2"/>
          <p:cNvSpPr>
            <a:spLocks noGrp="1"/>
          </p:cNvSpPr>
          <p:nvPr>
            <p:ph type="body" idx="1"/>
          </p:nvPr>
        </p:nvSpPr>
        <p:spPr>
          <a:xfrm>
            <a:off x="251520" y="1916832"/>
            <a:ext cx="4176464"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Объект 3"/>
          <p:cNvSpPr>
            <a:spLocks noGrp="1"/>
          </p:cNvSpPr>
          <p:nvPr>
            <p:ph sz="half" idx="2"/>
          </p:nvPr>
        </p:nvSpPr>
        <p:spPr>
          <a:xfrm>
            <a:off x="251520" y="2556594"/>
            <a:ext cx="4176464"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5" name="Текст 4"/>
          <p:cNvSpPr>
            <a:spLocks noGrp="1"/>
          </p:cNvSpPr>
          <p:nvPr>
            <p:ph type="body" sz="quarter" idx="3"/>
          </p:nvPr>
        </p:nvSpPr>
        <p:spPr>
          <a:xfrm>
            <a:off x="4716016" y="1934294"/>
            <a:ext cx="4248472" cy="639762"/>
          </a:xfrm>
        </p:spPr>
        <p:txBody>
          <a:bodyPr anchor="b"/>
          <a:lstStyle>
            <a:lvl1pPr marL="0" indent="0">
              <a:buNone/>
              <a:defRPr sz="2400" b="1">
                <a:solidFill>
                  <a:schemeClr val="accent6">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6" name="Объект 5"/>
          <p:cNvSpPr>
            <a:spLocks noGrp="1"/>
          </p:cNvSpPr>
          <p:nvPr>
            <p:ph sz="quarter" idx="4"/>
          </p:nvPr>
        </p:nvSpPr>
        <p:spPr>
          <a:xfrm>
            <a:off x="4716016" y="2574056"/>
            <a:ext cx="4248472" cy="3951288"/>
          </a:xfrm>
        </p:spPr>
        <p:txBody>
          <a:bodyPr/>
          <a:lstStyle>
            <a:lvl1pPr>
              <a:defRPr sz="2400">
                <a:solidFill>
                  <a:schemeClr val="accent6">
                    <a:lumMod val="60000"/>
                    <a:lumOff val="40000"/>
                  </a:schemeClr>
                </a:solidFill>
              </a:defRPr>
            </a:lvl1pPr>
            <a:lvl2pPr>
              <a:defRPr sz="2000">
                <a:solidFill>
                  <a:schemeClr val="accent6">
                    <a:lumMod val="60000"/>
                    <a:lumOff val="40000"/>
                  </a:schemeClr>
                </a:solidFill>
              </a:defRPr>
            </a:lvl2pPr>
            <a:lvl3pPr>
              <a:defRPr sz="1800">
                <a:solidFill>
                  <a:schemeClr val="accent6">
                    <a:lumMod val="60000"/>
                    <a:lumOff val="40000"/>
                  </a:schemeClr>
                </a:solidFill>
              </a:defRPr>
            </a:lvl3pPr>
            <a:lvl4pPr>
              <a:defRPr sz="1600">
                <a:solidFill>
                  <a:schemeClr val="accent6">
                    <a:lumMod val="60000"/>
                    <a:lumOff val="40000"/>
                  </a:schemeClr>
                </a:solidFill>
              </a:defRPr>
            </a:lvl4pPr>
            <a:lvl5pPr>
              <a:defRPr sz="1600">
                <a:solidFill>
                  <a:schemeClr val="accent6">
                    <a:lumMod val="60000"/>
                    <a:lumOff val="40000"/>
                  </a:schemeClr>
                </a:solidFill>
              </a:defRPr>
            </a:lvl5pPr>
            <a:lvl6pPr>
              <a:defRPr sz="1600"/>
            </a:lvl6pPr>
            <a:lvl7pPr>
              <a:defRPr sz="1600"/>
            </a:lvl7pPr>
            <a:lvl8pPr>
              <a:defRPr sz="1600"/>
            </a:lvl8pPr>
            <a:lvl9pPr>
              <a:defRPr sz="16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7" name="Дата 6"/>
          <p:cNvSpPr>
            <a:spLocks noGrp="1"/>
          </p:cNvSpPr>
          <p:nvPr>
            <p:ph type="dt" sz="half" idx="10"/>
          </p:nvPr>
        </p:nvSpPr>
        <p:spPr>
          <a:xfrm>
            <a:off x="1375310" y="6410896"/>
            <a:ext cx="1215489" cy="365125"/>
          </a:xfrm>
        </p:spPr>
        <p:txBody>
          <a:bodyPr/>
          <a:lstStyle>
            <a:lvl1pPr>
              <a:defRPr>
                <a:solidFill>
                  <a:schemeClr val="accent6">
                    <a:lumMod val="60000"/>
                    <a:lumOff val="40000"/>
                  </a:schemeClr>
                </a:solidFill>
              </a:defRPr>
            </a:lvl1pPr>
          </a:lstStyle>
          <a:p>
            <a:fld id="{A5E48A96-E1BB-4C8F-80B2-32A47A48A9D5}" type="datetimeFigureOut">
              <a:rPr lang="ru-RU" smtClean="0"/>
              <a:pPr/>
              <a:t>13.02.2022</a:t>
            </a:fld>
            <a:endParaRPr lang="ru-RU"/>
          </a:p>
        </p:txBody>
      </p:sp>
      <p:sp>
        <p:nvSpPr>
          <p:cNvPr id="8" name="Нижний колонтитул 7"/>
          <p:cNvSpPr>
            <a:spLocks noGrp="1"/>
          </p:cNvSpPr>
          <p:nvPr>
            <p:ph type="ftr" sz="quarter" idx="11"/>
          </p:nvPr>
        </p:nvSpPr>
        <p:spPr>
          <a:xfrm>
            <a:off x="4154184" y="6356350"/>
            <a:ext cx="1649592" cy="365125"/>
          </a:xfrm>
        </p:spPr>
        <p:txBody>
          <a:bodyPr/>
          <a:lstStyle>
            <a:lvl1pPr>
              <a:defRPr>
                <a:solidFill>
                  <a:schemeClr val="accent6">
                    <a:lumMod val="60000"/>
                    <a:lumOff val="40000"/>
                  </a:schemeClr>
                </a:solidFill>
              </a:defRPr>
            </a:lvl1pPr>
          </a:lstStyle>
          <a:p>
            <a:endParaRPr lang="ru-RU"/>
          </a:p>
        </p:txBody>
      </p:sp>
      <p:sp>
        <p:nvSpPr>
          <p:cNvPr id="9" name="Номер слайда 8"/>
          <p:cNvSpPr>
            <a:spLocks noGrp="1"/>
          </p:cNvSpPr>
          <p:nvPr>
            <p:ph type="sldNum" sz="quarter" idx="12"/>
          </p:nvPr>
        </p:nvSpPr>
        <p:spPr>
          <a:xfrm>
            <a:off x="7471310" y="6356350"/>
            <a:ext cx="1215489" cy="365125"/>
          </a:xfrm>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1659933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solidFill>
                  <a:schemeClr val="accent1">
                    <a:lumMod val="50000"/>
                  </a:schemeClr>
                </a:solidFill>
              </a:defRPr>
            </a:lvl1pPr>
          </a:lstStyle>
          <a:p>
            <a:r>
              <a:rPr lang="ru-RU" dirty="0"/>
              <a:t>Образец заголовка</a:t>
            </a:r>
          </a:p>
        </p:txBody>
      </p:sp>
      <p:sp>
        <p:nvSpPr>
          <p:cNvPr id="3" name="Дата 2"/>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13.02.2022</a:t>
            </a:fld>
            <a:endParaRPr lang="ru-RU"/>
          </a:p>
        </p:txBody>
      </p:sp>
      <p:sp>
        <p:nvSpPr>
          <p:cNvPr id="4" name="Нижний колонтитул 3"/>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5" name="Номер слайда 4"/>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172457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13.02.2022</a:t>
            </a:fld>
            <a:endParaRPr lang="ru-RU"/>
          </a:p>
        </p:txBody>
      </p:sp>
      <p:sp>
        <p:nvSpPr>
          <p:cNvPr id="3" name="Нижний колонтитул 2"/>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4" name="Номер слайда 3"/>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6159515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513622"/>
            <a:ext cx="3008313" cy="921478"/>
          </a:xfrm>
        </p:spPr>
        <p:txBody>
          <a:bodyPr anchor="b"/>
          <a:lstStyle>
            <a:lvl1pPr algn="l">
              <a:defRPr sz="2000" b="1">
                <a:solidFill>
                  <a:schemeClr val="accent6">
                    <a:lumMod val="60000"/>
                    <a:lumOff val="40000"/>
                  </a:schemeClr>
                </a:solidFill>
              </a:defRPr>
            </a:lvl1pPr>
          </a:lstStyle>
          <a:p>
            <a:r>
              <a:rPr lang="ru-RU" dirty="0"/>
              <a:t>Образец заголовка</a:t>
            </a:r>
          </a:p>
        </p:txBody>
      </p:sp>
      <p:sp>
        <p:nvSpPr>
          <p:cNvPr id="3" name="Объект 2"/>
          <p:cNvSpPr>
            <a:spLocks noGrp="1"/>
          </p:cNvSpPr>
          <p:nvPr>
            <p:ph idx="1"/>
          </p:nvPr>
        </p:nvSpPr>
        <p:spPr>
          <a:xfrm>
            <a:off x="3563888" y="1916832"/>
            <a:ext cx="5111750" cy="4353347"/>
          </a:xfrm>
        </p:spPr>
        <p:txBody>
          <a:bodyPr/>
          <a:lstStyle>
            <a:lvl1pPr>
              <a:defRPr sz="3200">
                <a:solidFill>
                  <a:schemeClr val="accent6">
                    <a:lumMod val="60000"/>
                    <a:lumOff val="40000"/>
                  </a:schemeClr>
                </a:solidFill>
              </a:defRPr>
            </a:lvl1pPr>
            <a:lvl2pPr>
              <a:defRPr sz="2800">
                <a:solidFill>
                  <a:schemeClr val="accent6">
                    <a:lumMod val="60000"/>
                    <a:lumOff val="40000"/>
                  </a:schemeClr>
                </a:solidFill>
              </a:defRPr>
            </a:lvl2pPr>
            <a:lvl3pPr>
              <a:defRPr sz="2400">
                <a:solidFill>
                  <a:schemeClr val="accent6">
                    <a:lumMod val="60000"/>
                    <a:lumOff val="40000"/>
                  </a:schemeClr>
                </a:solidFill>
              </a:defRPr>
            </a:lvl3pPr>
            <a:lvl4pPr>
              <a:defRPr sz="2000">
                <a:solidFill>
                  <a:schemeClr val="accent6">
                    <a:lumMod val="60000"/>
                    <a:lumOff val="40000"/>
                  </a:schemeClr>
                </a:solidFill>
              </a:defRPr>
            </a:lvl4pPr>
            <a:lvl5pPr>
              <a:defRPr sz="2000">
                <a:solidFill>
                  <a:schemeClr val="accent6">
                    <a:lumMod val="60000"/>
                    <a:lumOff val="40000"/>
                  </a:schemeClr>
                </a:solidFill>
              </a:defRPr>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457200" y="1435100"/>
            <a:ext cx="3008313" cy="4691063"/>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13.02.2022</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3454896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solidFill>
                  <a:schemeClr val="accent6">
                    <a:lumMod val="60000"/>
                    <a:lumOff val="40000"/>
                  </a:schemeClr>
                </a:solidFill>
              </a:defRPr>
            </a:lvl1pPr>
          </a:lstStyle>
          <a:p>
            <a:r>
              <a:rPr lang="ru-RU" dirty="0"/>
              <a:t>Образец заголовка</a:t>
            </a:r>
          </a:p>
        </p:txBody>
      </p:sp>
      <p:sp>
        <p:nvSpPr>
          <p:cNvPr id="3" name="Рисунок 2"/>
          <p:cNvSpPr>
            <a:spLocks noGrp="1"/>
          </p:cNvSpPr>
          <p:nvPr>
            <p:ph type="pic" idx="1"/>
          </p:nvPr>
        </p:nvSpPr>
        <p:spPr>
          <a:xfrm>
            <a:off x="1792288" y="612775"/>
            <a:ext cx="5486400" cy="4114800"/>
          </a:xfrm>
        </p:spPr>
        <p:txBody>
          <a:bodyPr/>
          <a:lstStyle>
            <a:lvl1pPr marL="0" indent="0">
              <a:buNone/>
              <a:defRPr sz="3200">
                <a:solidFill>
                  <a:schemeClr val="accent6">
                    <a:lumMod val="60000"/>
                    <a:lumOff val="4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dirty="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solidFill>
                  <a:schemeClr val="accent6">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a:t>Образец текста</a:t>
            </a:r>
          </a:p>
        </p:txBody>
      </p:sp>
      <p:sp>
        <p:nvSpPr>
          <p:cNvPr id="5" name="Дата 4"/>
          <p:cNvSpPr>
            <a:spLocks noGrp="1"/>
          </p:cNvSpPr>
          <p:nvPr>
            <p:ph type="dt" sz="half" idx="10"/>
          </p:nvPr>
        </p:nvSpPr>
        <p:spPr/>
        <p:txBody>
          <a:bodyPr/>
          <a:lstStyle>
            <a:lvl1pPr>
              <a:defRPr>
                <a:solidFill>
                  <a:schemeClr val="accent6">
                    <a:lumMod val="60000"/>
                    <a:lumOff val="40000"/>
                  </a:schemeClr>
                </a:solidFill>
              </a:defRPr>
            </a:lvl1pPr>
          </a:lstStyle>
          <a:p>
            <a:fld id="{A5E48A96-E1BB-4C8F-80B2-32A47A48A9D5}" type="datetimeFigureOut">
              <a:rPr lang="ru-RU" smtClean="0"/>
              <a:pPr/>
              <a:t>13.02.2022</a:t>
            </a:fld>
            <a:endParaRPr lang="ru-RU"/>
          </a:p>
        </p:txBody>
      </p:sp>
      <p:sp>
        <p:nvSpPr>
          <p:cNvPr id="6" name="Нижний колонтитул 5"/>
          <p:cNvSpPr>
            <a:spLocks noGrp="1"/>
          </p:cNvSpPr>
          <p:nvPr>
            <p:ph type="ftr" sz="quarter" idx="11"/>
          </p:nvPr>
        </p:nvSpPr>
        <p:spPr/>
        <p:txBody>
          <a:bodyPr/>
          <a:lstStyle>
            <a:lvl1pPr>
              <a:defRPr>
                <a:solidFill>
                  <a:schemeClr val="accent6">
                    <a:lumMod val="60000"/>
                    <a:lumOff val="40000"/>
                  </a:schemeClr>
                </a:solidFill>
              </a:defRPr>
            </a:lvl1pPr>
          </a:lstStyle>
          <a:p>
            <a:endParaRPr lang="ru-RU"/>
          </a:p>
        </p:txBody>
      </p:sp>
      <p:sp>
        <p:nvSpPr>
          <p:cNvPr id="7" name="Номер слайда 6"/>
          <p:cNvSpPr>
            <a:spLocks noGrp="1"/>
          </p:cNvSpPr>
          <p:nvPr>
            <p:ph type="sldNum" sz="quarter" idx="12"/>
          </p:nvPr>
        </p:nvSpPr>
        <p:spPr/>
        <p:txBody>
          <a:bodyPr/>
          <a:lstStyle>
            <a:lvl1pPr>
              <a:defRPr>
                <a:solidFill>
                  <a:schemeClr val="accent6">
                    <a:lumMod val="60000"/>
                    <a:lumOff val="40000"/>
                  </a:schemeClr>
                </a:solidFill>
              </a:defRPr>
            </a:lvl1pPr>
          </a:lstStyle>
          <a:p>
            <a:fld id="{544A1F6A-164B-43BA-A19E-4AE6BB502A21}" type="slidenum">
              <a:rPr lang="ru-RU" smtClean="0"/>
              <a:pPr/>
              <a:t>‹#›</a:t>
            </a:fld>
            <a:endParaRPr lang="ru-RU"/>
          </a:p>
        </p:txBody>
      </p:sp>
    </p:spTree>
    <p:extLst>
      <p:ext uri="{BB962C8B-B14F-4D97-AF65-F5344CB8AC3E}">
        <p14:creationId xmlns:p14="http://schemas.microsoft.com/office/powerpoint/2010/main" val="2758605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hyperlink" Target="https://presentation-creation.ru/"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95736" y="228168"/>
            <a:ext cx="6804248" cy="1150897"/>
          </a:xfrm>
          <a:prstGeom prst="rect">
            <a:avLst/>
          </a:prstGeom>
        </p:spPr>
        <p:txBody>
          <a:bodyPr vert="horz" lIns="91440" tIns="45720" rIns="91440" bIns="45720" rtlCol="0" anchor="ctr">
            <a:normAutofit/>
          </a:bodyPr>
          <a:lstStyle/>
          <a:p>
            <a:r>
              <a:rPr lang="ru-RU" dirty="0"/>
              <a:t>Образец заголовка</a:t>
            </a:r>
          </a:p>
        </p:txBody>
      </p:sp>
      <p:sp>
        <p:nvSpPr>
          <p:cNvPr id="3" name="Текст 2"/>
          <p:cNvSpPr>
            <a:spLocks noGrp="1"/>
          </p:cNvSpPr>
          <p:nvPr>
            <p:ph type="body" idx="1"/>
          </p:nvPr>
        </p:nvSpPr>
        <p:spPr>
          <a:xfrm>
            <a:off x="179512" y="1844824"/>
            <a:ext cx="8856984" cy="4392488"/>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p>
        </p:txBody>
      </p:sp>
      <p:sp>
        <p:nvSpPr>
          <p:cNvPr id="4" name="Дата 3"/>
          <p:cNvSpPr>
            <a:spLocks noGrp="1"/>
          </p:cNvSpPr>
          <p:nvPr>
            <p:ph type="dt" sz="half" idx="2"/>
          </p:nvPr>
        </p:nvSpPr>
        <p:spPr>
          <a:xfrm>
            <a:off x="457200" y="6520259"/>
            <a:ext cx="2133600" cy="365125"/>
          </a:xfrm>
          <a:prstGeom prst="rect">
            <a:avLst/>
          </a:prstGeom>
        </p:spPr>
        <p:txBody>
          <a:bodyPr vert="horz" lIns="91440" tIns="45720" rIns="91440" bIns="45720" rtlCol="0" anchor="ctr"/>
          <a:lstStyle>
            <a:lvl1pPr algn="l">
              <a:defRPr sz="1200">
                <a:solidFill>
                  <a:schemeClr val="accent1">
                    <a:lumMod val="75000"/>
                  </a:schemeClr>
                </a:solidFill>
              </a:defRPr>
            </a:lvl1pPr>
          </a:lstStyle>
          <a:p>
            <a:fld id="{A5E48A96-E1BB-4C8F-80B2-32A47A48A9D5}" type="datetimeFigureOut">
              <a:rPr lang="ru-RU" smtClean="0"/>
              <a:pPr/>
              <a:t>13.02.2022</a:t>
            </a:fld>
            <a:endParaRPr lang="ru-RU"/>
          </a:p>
        </p:txBody>
      </p:sp>
      <p:sp>
        <p:nvSpPr>
          <p:cNvPr id="5" name="Нижний колонтитул 4"/>
          <p:cNvSpPr>
            <a:spLocks noGrp="1"/>
          </p:cNvSpPr>
          <p:nvPr>
            <p:ph type="ftr" sz="quarter" idx="3"/>
          </p:nvPr>
        </p:nvSpPr>
        <p:spPr>
          <a:xfrm>
            <a:off x="3124200" y="6520259"/>
            <a:ext cx="2895600" cy="365125"/>
          </a:xfrm>
          <a:prstGeom prst="rect">
            <a:avLst/>
          </a:prstGeom>
        </p:spPr>
        <p:txBody>
          <a:bodyPr vert="horz" lIns="91440" tIns="45720" rIns="91440" bIns="45720" rtlCol="0" anchor="ctr"/>
          <a:lstStyle>
            <a:lvl1pPr algn="ctr">
              <a:defRPr sz="1200">
                <a:solidFill>
                  <a:schemeClr val="accent1">
                    <a:lumMod val="75000"/>
                  </a:schemeClr>
                </a:solidFill>
              </a:defRPr>
            </a:lvl1pPr>
          </a:lstStyle>
          <a:p>
            <a:endParaRPr lang="ru-RU"/>
          </a:p>
        </p:txBody>
      </p:sp>
      <p:sp>
        <p:nvSpPr>
          <p:cNvPr id="6" name="Номер слайда 5"/>
          <p:cNvSpPr>
            <a:spLocks noGrp="1"/>
          </p:cNvSpPr>
          <p:nvPr>
            <p:ph type="sldNum" sz="quarter" idx="4"/>
          </p:nvPr>
        </p:nvSpPr>
        <p:spPr>
          <a:xfrm>
            <a:off x="6553200" y="6520259"/>
            <a:ext cx="2133600" cy="365125"/>
          </a:xfrm>
          <a:prstGeom prst="rect">
            <a:avLst/>
          </a:prstGeom>
        </p:spPr>
        <p:txBody>
          <a:bodyPr vert="horz" lIns="91440" tIns="45720" rIns="91440" bIns="45720" rtlCol="0" anchor="ctr"/>
          <a:lstStyle>
            <a:lvl1pPr algn="r">
              <a:defRPr sz="1200">
                <a:solidFill>
                  <a:schemeClr val="accent1">
                    <a:lumMod val="75000"/>
                  </a:schemeClr>
                </a:solidFill>
              </a:defRPr>
            </a:lvl1pPr>
          </a:lstStyle>
          <a:p>
            <a:fld id="{544A1F6A-164B-43BA-A19E-4AE6BB502A21}" type="slidenum">
              <a:rPr lang="ru-RU" smtClean="0"/>
              <a:pPr/>
              <a:t>‹#›</a:t>
            </a:fld>
            <a:endParaRPr lang="ru-RU"/>
          </a:p>
        </p:txBody>
      </p:sp>
      <p:pic>
        <p:nvPicPr>
          <p:cNvPr id="7" name="Рисунок 6">
            <a:hlinkClick r:id="rId14"/>
          </p:cNvPr>
          <p:cNvPicPr>
            <a:picLocks noChangeAspect="1"/>
          </p:cNvPicPr>
          <p:nvPr userDrawn="1"/>
        </p:nvPicPr>
        <p:blipFill>
          <a:blip r:embed="rId15">
            <a:extLst>
              <a:ext uri="{28A0092B-C50C-407E-A947-70E740481C1C}">
                <a14:useLocalDpi xmlns:a14="http://schemas.microsoft.com/office/drawing/2010/main" val="0"/>
              </a:ext>
            </a:extLst>
          </a:blip>
          <a:stretch>
            <a:fillRect/>
          </a:stretch>
        </p:blipFill>
        <p:spPr>
          <a:xfrm>
            <a:off x="-1620688" y="45855"/>
            <a:ext cx="757762" cy="757762"/>
          </a:xfrm>
          <a:prstGeom prst="rect">
            <a:avLst/>
          </a:prstGeom>
        </p:spPr>
      </p:pic>
    </p:spTree>
    <p:extLst>
      <p:ext uri="{BB962C8B-B14F-4D97-AF65-F5344CB8AC3E}">
        <p14:creationId xmlns:p14="http://schemas.microsoft.com/office/powerpoint/2010/main" val="37102724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1"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accent1">
              <a:lumMod val="20000"/>
              <a:lumOff val="80000"/>
            </a:schemeClr>
          </a:solidFill>
          <a:effectLst>
            <a:outerShdw blurRad="38100" dist="38100" dir="2700000" algn="tl">
              <a:srgbClr val="000000">
                <a:alpha val="43137"/>
              </a:srgbClr>
            </a:outerShdw>
          </a:effectLst>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accent1">
              <a:lumMod val="75000"/>
            </a:schemeClr>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accent1">
              <a:lumMod val="75000"/>
            </a:schemeClr>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accent1">
              <a:lumMod val="75000"/>
            </a:schemeClr>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accent1">
              <a:lumMod val="75000"/>
            </a:schemeClr>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noAutofit/>
          </a:bodyPr>
          <a:lstStyle/>
          <a:p>
            <a:r>
              <a:rPr lang="ru-RU" sz="3200" b="1" dirty="0"/>
              <a:t>Тема № 8 «Технический анализ финансовых рынков и его основные подходы и методы»</a:t>
            </a:r>
          </a:p>
        </p:txBody>
      </p:sp>
    </p:spTree>
    <p:extLst>
      <p:ext uri="{BB962C8B-B14F-4D97-AF65-F5344CB8AC3E}">
        <p14:creationId xmlns:p14="http://schemas.microsoft.com/office/powerpoint/2010/main" val="18578706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46DC8BA6-83A8-48D8-B113-4B08DAC990BC}"/>
              </a:ext>
            </a:extLst>
          </p:cNvPr>
          <p:cNvSpPr txBox="1">
            <a:spLocks/>
          </p:cNvSpPr>
          <p:nvPr/>
        </p:nvSpPr>
        <p:spPr>
          <a:xfrm>
            <a:off x="2195736" y="228168"/>
            <a:ext cx="6804248" cy="1150897"/>
          </a:xfrm>
          <a:prstGeom prst="rect">
            <a:avLst/>
          </a:prstGeom>
        </p:spPr>
        <p:txBody>
          <a:bodyPr/>
          <a:lstStyle>
            <a:lvl1pPr algn="ctr" defTabSz="914400" rtl="0" eaLnBrk="1" latinLnBrk="0" hangingPunct="1">
              <a:spcBef>
                <a:spcPct val="0"/>
              </a:spcBef>
              <a:buNone/>
              <a:defRPr sz="4400" kern="1200">
                <a:solidFill>
                  <a:schemeClr val="accent1">
                    <a:lumMod val="20000"/>
                    <a:lumOff val="80000"/>
                  </a:schemeClr>
                </a:solidFill>
                <a:effectLst>
                  <a:outerShdw blurRad="38100" dist="38100" dir="2700000" algn="tl">
                    <a:srgbClr val="000000">
                      <a:alpha val="43137"/>
                    </a:srgbClr>
                  </a:outerShdw>
                </a:effectLst>
                <a:latin typeface="+mj-lt"/>
                <a:ea typeface="+mj-ea"/>
                <a:cs typeface="+mj-cs"/>
              </a:defRPr>
            </a:lvl1pPr>
          </a:lstStyle>
          <a:p>
            <a:r>
              <a:rPr lang="ru-RU" sz="3200" dirty="0">
                <a:solidFill>
                  <a:srgbClr val="629DD1">
                    <a:lumMod val="20000"/>
                    <a:lumOff val="80000"/>
                  </a:srgbClr>
                </a:solidFill>
                <a:latin typeface="Calibri"/>
              </a:rPr>
              <a:t>2. Основные методы технического анализа</a:t>
            </a:r>
            <a:endParaRPr lang="ru-RU" dirty="0"/>
          </a:p>
        </p:txBody>
      </p:sp>
      <p:sp>
        <p:nvSpPr>
          <p:cNvPr id="5" name="TextBox 4">
            <a:extLst>
              <a:ext uri="{FF2B5EF4-FFF2-40B4-BE49-F238E27FC236}">
                <a16:creationId xmlns:a16="http://schemas.microsoft.com/office/drawing/2014/main" id="{405F974F-F923-43A8-A992-2F323E6CAA90}"/>
              </a:ext>
            </a:extLst>
          </p:cNvPr>
          <p:cNvSpPr txBox="1"/>
          <p:nvPr/>
        </p:nvSpPr>
        <p:spPr>
          <a:xfrm>
            <a:off x="2699792" y="1484784"/>
            <a:ext cx="5544616" cy="369332"/>
          </a:xfrm>
          <a:prstGeom prst="rect">
            <a:avLst/>
          </a:prstGeom>
          <a:noFill/>
        </p:spPr>
        <p:txBody>
          <a:bodyPr wrap="square">
            <a:spAutoFit/>
          </a:bodyPr>
          <a:lstStyle/>
          <a:p>
            <a:pPr algn="ctr"/>
            <a:r>
              <a:rPr lang="ru-RU" b="1" dirty="0">
                <a:solidFill>
                  <a:srgbClr val="C00000"/>
                </a:solidFill>
              </a:rPr>
              <a:t>Анализ объёмов</a:t>
            </a:r>
          </a:p>
        </p:txBody>
      </p:sp>
      <p:sp>
        <p:nvSpPr>
          <p:cNvPr id="2" name="Прямоугольник: скругленные углы 1">
            <a:extLst>
              <a:ext uri="{FF2B5EF4-FFF2-40B4-BE49-F238E27FC236}">
                <a16:creationId xmlns:a16="http://schemas.microsoft.com/office/drawing/2014/main" id="{44AD1029-6375-4B3F-82C7-77C35BE1E36B}"/>
              </a:ext>
            </a:extLst>
          </p:cNvPr>
          <p:cNvSpPr/>
          <p:nvPr/>
        </p:nvSpPr>
        <p:spPr>
          <a:xfrm>
            <a:off x="107504" y="1916832"/>
            <a:ext cx="8892480" cy="108012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indent="450215" algn="just" fontAlgn="base">
              <a:spcAft>
                <a:spcPts val="800"/>
              </a:spcAft>
            </a:pPr>
            <a:r>
              <a:rPr lang="ru-RU"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В техническом анализе объёмом называется количество рыночных активов, которые торгуются на фондовой бирже в течение определённого периода времени. Объёмы очень важны, поскольку, по словам рыночных аналитиков, изменения в объёме всегда предшествуют изменениям в цене.</a:t>
            </a:r>
            <a:endParaRPr lang="ru-RU" sz="1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2" name="Прямоугольник: скругленные углы 11">
            <a:extLst>
              <a:ext uri="{FF2B5EF4-FFF2-40B4-BE49-F238E27FC236}">
                <a16:creationId xmlns:a16="http://schemas.microsoft.com/office/drawing/2014/main" id="{5E6DDDD4-6CC0-4035-8C69-16C01066F803}"/>
              </a:ext>
            </a:extLst>
          </p:cNvPr>
          <p:cNvSpPr/>
          <p:nvPr/>
        </p:nvSpPr>
        <p:spPr>
          <a:xfrm>
            <a:off x="127277" y="3065475"/>
            <a:ext cx="8892480" cy="115089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indent="450215" algn="just" fontAlgn="base">
              <a:spcAft>
                <a:spcPts val="800"/>
              </a:spcAft>
            </a:pPr>
            <a:r>
              <a:rPr lang="ru-RU" sz="1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Как показывает история, периодам повышения цен на биржевой актив, часто предшествует увеличение его объёма. Если же говорить об актуальности сигналов, то торговые сигналы в периоды большого объёма являются более достоверными, чем в периоды незначительного объёма.</a:t>
            </a:r>
            <a:endParaRPr lang="ru-RU" sz="1600" i="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3" name="Прямоугольник: скругленные углы 12">
            <a:extLst>
              <a:ext uri="{FF2B5EF4-FFF2-40B4-BE49-F238E27FC236}">
                <a16:creationId xmlns:a16="http://schemas.microsoft.com/office/drawing/2014/main" id="{005CE9BB-C8CB-4221-B605-4AFBBA734638}"/>
              </a:ext>
            </a:extLst>
          </p:cNvPr>
          <p:cNvSpPr/>
          <p:nvPr/>
        </p:nvSpPr>
        <p:spPr>
          <a:xfrm>
            <a:off x="127277" y="4284895"/>
            <a:ext cx="8892480" cy="872297"/>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indent="450215" algn="just" fontAlgn="base">
              <a:spcAft>
                <a:spcPts val="800"/>
              </a:spcAft>
            </a:pPr>
            <a:r>
              <a:rPr lang="ru-RU"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Проще говоря, объём измеряет интенсивность ценового тренда. Чем выше объем, тем меньше вероятность изменения тенденции. Объёмы могут быть полезны для определения как бычьих, так и медвежьих тенденций.</a:t>
            </a:r>
            <a:endParaRPr lang="ru-RU" sz="1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4" name="Прямоугольник: скругленные углы 13">
            <a:extLst>
              <a:ext uri="{FF2B5EF4-FFF2-40B4-BE49-F238E27FC236}">
                <a16:creationId xmlns:a16="http://schemas.microsoft.com/office/drawing/2014/main" id="{795FA013-E213-4D1B-AA41-3460A2D063FE}"/>
              </a:ext>
            </a:extLst>
          </p:cNvPr>
          <p:cNvSpPr/>
          <p:nvPr/>
        </p:nvSpPr>
        <p:spPr>
          <a:xfrm>
            <a:off x="116824" y="5225715"/>
            <a:ext cx="8892480" cy="579549"/>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indent="450215" algn="just" fontAlgn="base">
              <a:spcAft>
                <a:spcPts val="800"/>
              </a:spcAft>
            </a:pPr>
            <a:r>
              <a:rPr lang="ru-RU" sz="1600" i="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К примеру, если объем снижается в восходящем тренде, это может означать, что восходящий тренд подходит к концу, и вскоре может произойти разворот.</a:t>
            </a:r>
            <a:endParaRPr lang="ru-RU" sz="1600" i="1"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
        <p:nvSpPr>
          <p:cNvPr id="15" name="Прямоугольник: скругленные углы 14">
            <a:extLst>
              <a:ext uri="{FF2B5EF4-FFF2-40B4-BE49-F238E27FC236}">
                <a16:creationId xmlns:a16="http://schemas.microsoft.com/office/drawing/2014/main" id="{EF4AA431-9505-49BE-89F7-3C648781B17B}"/>
              </a:ext>
            </a:extLst>
          </p:cNvPr>
          <p:cNvSpPr/>
          <p:nvPr/>
        </p:nvSpPr>
        <p:spPr>
          <a:xfrm>
            <a:off x="107504" y="5929443"/>
            <a:ext cx="8892480" cy="579550"/>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indent="450215" algn="just" fontAlgn="base">
              <a:spcAft>
                <a:spcPts val="800"/>
              </a:spcAft>
            </a:pPr>
            <a:r>
              <a:rPr lang="ru-RU" sz="16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Предвестником роста, наоборот, может быть резкое увеличение объёмов на фоне затянувшегося нисходящего тренда.</a:t>
            </a:r>
            <a:endParaRPr lang="ru-RU" sz="16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71837543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FCFB1FF4-DD35-4C6C-A55B-E5C05812E460}"/>
              </a:ext>
            </a:extLst>
          </p:cNvPr>
          <p:cNvSpPr txBox="1">
            <a:spLocks/>
          </p:cNvSpPr>
          <p:nvPr/>
        </p:nvSpPr>
        <p:spPr>
          <a:xfrm>
            <a:off x="2195736" y="228168"/>
            <a:ext cx="6804248" cy="1150897"/>
          </a:xfrm>
          <a:prstGeom prst="rect">
            <a:avLst/>
          </a:prstGeom>
        </p:spPr>
        <p:txBody>
          <a:bodyPr/>
          <a:lstStyle>
            <a:lvl1pPr algn="ctr" defTabSz="914400" rtl="0" eaLnBrk="1" latinLnBrk="0" hangingPunct="1">
              <a:spcBef>
                <a:spcPct val="0"/>
              </a:spcBef>
              <a:buNone/>
              <a:defRPr sz="4400" kern="1200">
                <a:solidFill>
                  <a:schemeClr val="accent1">
                    <a:lumMod val="20000"/>
                    <a:lumOff val="80000"/>
                  </a:schemeClr>
                </a:solidFill>
                <a:effectLst>
                  <a:outerShdw blurRad="38100" dist="38100" dir="2700000" algn="tl">
                    <a:srgbClr val="000000">
                      <a:alpha val="43137"/>
                    </a:srgbClr>
                  </a:outerShdw>
                </a:effectLst>
                <a:latin typeface="+mj-lt"/>
                <a:ea typeface="+mj-ea"/>
                <a:cs typeface="+mj-cs"/>
              </a:defRPr>
            </a:lvl1pPr>
          </a:lstStyle>
          <a:p>
            <a:r>
              <a:rPr lang="ru-RU" sz="3200" dirty="0">
                <a:solidFill>
                  <a:srgbClr val="629DD1">
                    <a:lumMod val="20000"/>
                    <a:lumOff val="80000"/>
                  </a:srgbClr>
                </a:solidFill>
                <a:latin typeface="Calibri"/>
              </a:rPr>
              <a:t>2. Основные методы технического анализа</a:t>
            </a:r>
            <a:endParaRPr lang="ru-RU" dirty="0"/>
          </a:p>
        </p:txBody>
      </p:sp>
      <p:sp>
        <p:nvSpPr>
          <p:cNvPr id="5" name="TextBox 4">
            <a:extLst>
              <a:ext uri="{FF2B5EF4-FFF2-40B4-BE49-F238E27FC236}">
                <a16:creationId xmlns:a16="http://schemas.microsoft.com/office/drawing/2014/main" id="{1D122E98-BF9B-4D4E-B8AF-EDBE31392EB1}"/>
              </a:ext>
            </a:extLst>
          </p:cNvPr>
          <p:cNvSpPr txBox="1"/>
          <p:nvPr/>
        </p:nvSpPr>
        <p:spPr>
          <a:xfrm>
            <a:off x="4625752" y="1556792"/>
            <a:ext cx="1944216" cy="369332"/>
          </a:xfrm>
          <a:prstGeom prst="rect">
            <a:avLst/>
          </a:prstGeom>
          <a:noFill/>
        </p:spPr>
        <p:txBody>
          <a:bodyPr wrap="square">
            <a:spAutoFit/>
          </a:bodyPr>
          <a:lstStyle/>
          <a:p>
            <a:pPr algn="ctr"/>
            <a:r>
              <a:rPr lang="ru-RU" b="1" dirty="0">
                <a:solidFill>
                  <a:srgbClr val="C00000"/>
                </a:solidFill>
              </a:rPr>
              <a:t>Свечной анализ</a:t>
            </a:r>
          </a:p>
        </p:txBody>
      </p:sp>
      <p:pic>
        <p:nvPicPr>
          <p:cNvPr id="6" name="Рисунок 5" descr="Свечной анализ">
            <a:extLst>
              <a:ext uri="{FF2B5EF4-FFF2-40B4-BE49-F238E27FC236}">
                <a16:creationId xmlns:a16="http://schemas.microsoft.com/office/drawing/2014/main" id="{D85D6A63-C959-4F05-BE27-845B962C8B2D}"/>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2027452"/>
            <a:ext cx="6696744" cy="4481871"/>
          </a:xfrm>
          <a:prstGeom prst="rect">
            <a:avLst/>
          </a:prstGeom>
          <a:noFill/>
          <a:ln>
            <a:noFill/>
          </a:ln>
        </p:spPr>
      </p:pic>
    </p:spTree>
    <p:extLst>
      <p:ext uri="{BB962C8B-B14F-4D97-AF65-F5344CB8AC3E}">
        <p14:creationId xmlns:p14="http://schemas.microsoft.com/office/powerpoint/2010/main" val="1478062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FCFB1FF4-DD35-4C6C-A55B-E5C05812E460}"/>
              </a:ext>
            </a:extLst>
          </p:cNvPr>
          <p:cNvSpPr txBox="1">
            <a:spLocks/>
          </p:cNvSpPr>
          <p:nvPr/>
        </p:nvSpPr>
        <p:spPr>
          <a:xfrm>
            <a:off x="2195736" y="228168"/>
            <a:ext cx="6804248" cy="1150897"/>
          </a:xfrm>
          <a:prstGeom prst="rect">
            <a:avLst/>
          </a:prstGeom>
        </p:spPr>
        <p:txBody>
          <a:bodyPr/>
          <a:lstStyle>
            <a:lvl1pPr algn="ctr" defTabSz="914400" rtl="0" eaLnBrk="1" latinLnBrk="0" hangingPunct="1">
              <a:spcBef>
                <a:spcPct val="0"/>
              </a:spcBef>
              <a:buNone/>
              <a:defRPr sz="4400" kern="1200">
                <a:solidFill>
                  <a:schemeClr val="accent1">
                    <a:lumMod val="20000"/>
                    <a:lumOff val="80000"/>
                  </a:schemeClr>
                </a:solidFill>
                <a:effectLst>
                  <a:outerShdw blurRad="38100" dist="38100" dir="2700000" algn="tl">
                    <a:srgbClr val="000000">
                      <a:alpha val="43137"/>
                    </a:srgbClr>
                  </a:outerShdw>
                </a:effectLst>
                <a:latin typeface="+mj-lt"/>
                <a:ea typeface="+mj-ea"/>
                <a:cs typeface="+mj-cs"/>
              </a:defRPr>
            </a:lvl1pPr>
          </a:lstStyle>
          <a:p>
            <a:r>
              <a:rPr lang="ru-RU" sz="3200" dirty="0">
                <a:solidFill>
                  <a:srgbClr val="629DD1">
                    <a:lumMod val="20000"/>
                    <a:lumOff val="80000"/>
                  </a:srgbClr>
                </a:solidFill>
                <a:latin typeface="Calibri"/>
              </a:rPr>
              <a:t>2. Основные методы технического анализа</a:t>
            </a:r>
            <a:endParaRPr lang="ru-RU" dirty="0"/>
          </a:p>
        </p:txBody>
      </p:sp>
      <p:sp>
        <p:nvSpPr>
          <p:cNvPr id="5" name="TextBox 4">
            <a:extLst>
              <a:ext uri="{FF2B5EF4-FFF2-40B4-BE49-F238E27FC236}">
                <a16:creationId xmlns:a16="http://schemas.microsoft.com/office/drawing/2014/main" id="{1D122E98-BF9B-4D4E-B8AF-EDBE31392EB1}"/>
              </a:ext>
            </a:extLst>
          </p:cNvPr>
          <p:cNvSpPr txBox="1"/>
          <p:nvPr/>
        </p:nvSpPr>
        <p:spPr>
          <a:xfrm>
            <a:off x="323528" y="5076478"/>
            <a:ext cx="8568952" cy="1477328"/>
          </a:xfrm>
          <a:prstGeom prst="rect">
            <a:avLst/>
          </a:prstGeom>
          <a:noFill/>
        </p:spPr>
        <p:txBody>
          <a:bodyPr wrap="square">
            <a:spAutoFit/>
          </a:bodyPr>
          <a:lstStyle/>
          <a:p>
            <a:pPr indent="457200" algn="just"/>
            <a:r>
              <a:rPr lang="ru-RU" b="1" dirty="0">
                <a:solidFill>
                  <a:srgbClr val="C00000"/>
                </a:solidFill>
                <a:latin typeface="Calibri" panose="020F0502020204030204" pitchFamily="34" charset="0"/>
                <a:cs typeface="Calibri" panose="020F0502020204030204" pitchFamily="34" charset="0"/>
              </a:rPr>
              <a:t>Свечной анализ </a:t>
            </a:r>
            <a:r>
              <a:rPr lang="ru-RU" sz="1800"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обязателен для изучения каждым трейдером. Ведь даже сами по себе свечи - это отличный способ получить мгновенную информацию о рыночной психологии, а если сочетать свечной анализ с другими формами технического анализа, можно максимально улучшить свою производительность.</a:t>
            </a:r>
            <a:endParaRPr lang="ru-RU" sz="1800"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endParaRPr lang="ru-RU" b="1" dirty="0">
              <a:solidFill>
                <a:srgbClr val="002060"/>
              </a:solidFill>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43F0556C-B0F2-455C-A6B0-FD9B2AAD04AC}"/>
              </a:ext>
            </a:extLst>
          </p:cNvPr>
          <p:cNvSpPr txBox="1"/>
          <p:nvPr/>
        </p:nvSpPr>
        <p:spPr>
          <a:xfrm>
            <a:off x="251520" y="1844824"/>
            <a:ext cx="8748464" cy="1200329"/>
          </a:xfrm>
          <a:prstGeom prst="rect">
            <a:avLst/>
          </a:prstGeom>
          <a:noFill/>
        </p:spPr>
        <p:txBody>
          <a:bodyPr wrap="square">
            <a:spAutoFit/>
          </a:bodyPr>
          <a:lstStyle/>
          <a:p>
            <a:pPr indent="457200" algn="just"/>
            <a:r>
              <a:rPr lang="ru-RU" dirty="0">
                <a:solidFill>
                  <a:srgbClr val="002060"/>
                </a:solidFill>
              </a:rPr>
              <a:t>Свечной график цен возник в Японии ещё несколько сотен лет назад. Торговцы того времени впервые отследили взаимосвязь между ценой на рис и уровнем предложения/спроса на этот продукт. Они заметили, что эмоции торговцев сильно влияют на рынок и отобразили свои измерения в оригинальной диаграмме.</a:t>
            </a:r>
          </a:p>
        </p:txBody>
      </p:sp>
      <p:sp>
        <p:nvSpPr>
          <p:cNvPr id="8" name="TextBox 7">
            <a:extLst>
              <a:ext uri="{FF2B5EF4-FFF2-40B4-BE49-F238E27FC236}">
                <a16:creationId xmlns:a16="http://schemas.microsoft.com/office/drawing/2014/main" id="{94F401E6-7274-4D1A-8A59-C1441524178E}"/>
              </a:ext>
            </a:extLst>
          </p:cNvPr>
          <p:cNvSpPr txBox="1"/>
          <p:nvPr/>
        </p:nvSpPr>
        <p:spPr>
          <a:xfrm>
            <a:off x="287524" y="3045153"/>
            <a:ext cx="8568952" cy="2031325"/>
          </a:xfrm>
          <a:prstGeom prst="rect">
            <a:avLst/>
          </a:prstGeom>
          <a:noFill/>
        </p:spPr>
        <p:txBody>
          <a:bodyPr wrap="square">
            <a:spAutoFit/>
          </a:bodyPr>
          <a:lstStyle/>
          <a:p>
            <a:pPr indent="457200" algn="just"/>
            <a:r>
              <a:rPr lang="ru-RU" dirty="0">
                <a:solidFill>
                  <a:srgbClr val="C00000"/>
                </a:solidFill>
              </a:rPr>
              <a:t>Свечи</a:t>
            </a:r>
            <a:r>
              <a:rPr lang="ru-RU" dirty="0">
                <a:solidFill>
                  <a:srgbClr val="002060"/>
                </a:solidFill>
              </a:rPr>
              <a:t> - это технический инструмент, который собирает данные за несколько временных рамок и отображает их в виде отдельных ценовых баров. Эта техника диаграмм стала очень популярной среди трейдеров, поскольку является более информативной, чем традиционные бары или простые линии, соединяющие точки с ценами закрытия.</a:t>
            </a:r>
          </a:p>
          <a:p>
            <a:pPr indent="457200" algn="just"/>
            <a:r>
              <a:rPr lang="ru-RU" dirty="0">
                <a:solidFill>
                  <a:srgbClr val="002060"/>
                </a:solidFill>
              </a:rPr>
              <a:t>Свечи строят образцы, которые предсказывают направление цены после завершения предыдущих.</a:t>
            </a:r>
          </a:p>
        </p:txBody>
      </p:sp>
    </p:spTree>
    <p:extLst>
      <p:ext uri="{BB962C8B-B14F-4D97-AF65-F5344CB8AC3E}">
        <p14:creationId xmlns:p14="http://schemas.microsoft.com/office/powerpoint/2010/main" val="183151820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Прямоугольник: скругленные углы 13">
            <a:extLst>
              <a:ext uri="{FF2B5EF4-FFF2-40B4-BE49-F238E27FC236}">
                <a16:creationId xmlns:a16="http://schemas.microsoft.com/office/drawing/2014/main" id="{163E9810-3889-404D-9DC4-717B43ED5383}"/>
              </a:ext>
            </a:extLst>
          </p:cNvPr>
          <p:cNvSpPr/>
          <p:nvPr/>
        </p:nvSpPr>
        <p:spPr>
          <a:xfrm>
            <a:off x="4698021" y="3414484"/>
            <a:ext cx="4267925" cy="2894835"/>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13" name="Прямоугольник: скругленные углы 12">
            <a:extLst>
              <a:ext uri="{FF2B5EF4-FFF2-40B4-BE49-F238E27FC236}">
                <a16:creationId xmlns:a16="http://schemas.microsoft.com/office/drawing/2014/main" id="{AD6469D2-724A-4B72-B452-789C2D86D468}"/>
              </a:ext>
            </a:extLst>
          </p:cNvPr>
          <p:cNvSpPr/>
          <p:nvPr/>
        </p:nvSpPr>
        <p:spPr>
          <a:xfrm>
            <a:off x="178054" y="3429000"/>
            <a:ext cx="4267925" cy="2376264"/>
          </a:xfrm>
          <a:prstGeom prst="roundRect">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2" name="Заголовок 2">
            <a:extLst>
              <a:ext uri="{FF2B5EF4-FFF2-40B4-BE49-F238E27FC236}">
                <a16:creationId xmlns:a16="http://schemas.microsoft.com/office/drawing/2014/main" id="{DCBE2C83-DF5F-4D1B-A217-1D383C1BBF00}"/>
              </a:ext>
            </a:extLst>
          </p:cNvPr>
          <p:cNvSpPr txBox="1">
            <a:spLocks/>
          </p:cNvSpPr>
          <p:nvPr/>
        </p:nvSpPr>
        <p:spPr>
          <a:xfrm>
            <a:off x="2123728" y="332656"/>
            <a:ext cx="6948264" cy="680552"/>
          </a:xfrm>
          <a:prstGeom prst="rect">
            <a:avLst/>
          </a:prstGeom>
        </p:spPr>
        <p:txBody>
          <a:bodyPr/>
          <a:lstStyle>
            <a:lvl1pPr algn="ctr" defTabSz="914400" rtl="0" eaLnBrk="1" latinLnBrk="0" hangingPunct="1">
              <a:spcBef>
                <a:spcPct val="0"/>
              </a:spcBef>
              <a:buNone/>
              <a:defRPr sz="4400" kern="1200">
                <a:solidFill>
                  <a:schemeClr val="accent1">
                    <a:lumMod val="20000"/>
                    <a:lumOff val="80000"/>
                  </a:schemeClr>
                </a:solidFill>
                <a:effectLst>
                  <a:outerShdw blurRad="38100" dist="38100" dir="2700000" algn="tl">
                    <a:srgbClr val="000000">
                      <a:alpha val="43137"/>
                    </a:srgbClr>
                  </a:outerShdw>
                </a:effectLst>
                <a:latin typeface="+mj-lt"/>
                <a:ea typeface="+mj-ea"/>
                <a:cs typeface="+mj-cs"/>
              </a:defRPr>
            </a:lvl1pPr>
          </a:lstStyle>
          <a:p>
            <a:r>
              <a:rPr lang="ru-RU" sz="3200" dirty="0">
                <a:solidFill>
                  <a:srgbClr val="629DD1">
                    <a:lumMod val="20000"/>
                    <a:lumOff val="80000"/>
                  </a:srgbClr>
                </a:solidFill>
                <a:latin typeface="Calibri"/>
              </a:rPr>
              <a:t>3.Индикаторы в техническом анализе</a:t>
            </a:r>
            <a:endParaRPr lang="ru-RU" dirty="0"/>
          </a:p>
        </p:txBody>
      </p:sp>
      <p:sp>
        <p:nvSpPr>
          <p:cNvPr id="4" name="TextBox 3">
            <a:extLst>
              <a:ext uri="{FF2B5EF4-FFF2-40B4-BE49-F238E27FC236}">
                <a16:creationId xmlns:a16="http://schemas.microsoft.com/office/drawing/2014/main" id="{1150D1FA-6615-4EF1-844F-CBE8E43475D4}"/>
              </a:ext>
            </a:extLst>
          </p:cNvPr>
          <p:cNvSpPr txBox="1"/>
          <p:nvPr/>
        </p:nvSpPr>
        <p:spPr>
          <a:xfrm>
            <a:off x="107504" y="1844824"/>
            <a:ext cx="8964488" cy="1200329"/>
          </a:xfrm>
          <a:prstGeom prst="rect">
            <a:avLst/>
          </a:prstGeom>
          <a:noFill/>
        </p:spPr>
        <p:txBody>
          <a:bodyPr wrap="square">
            <a:spAutoFit/>
          </a:bodyPr>
          <a:lstStyle/>
          <a:p>
            <a:pPr indent="457200"/>
            <a:r>
              <a:rPr lang="ru-RU" dirty="0">
                <a:solidFill>
                  <a:srgbClr val="002060"/>
                </a:solidFill>
              </a:rPr>
              <a:t>Индикаторы представляют собой статистический подход к техническому анализу, а не субъективный подход. Рассматривая денежный поток, тенденции, волатильность и динамику, они помогают трейдерам подтвердить качество диаграмм или сформировать собственные сигналы покупки или продажи.</a:t>
            </a:r>
          </a:p>
        </p:txBody>
      </p:sp>
      <p:sp>
        <p:nvSpPr>
          <p:cNvPr id="6" name="TextBox 5">
            <a:extLst>
              <a:ext uri="{FF2B5EF4-FFF2-40B4-BE49-F238E27FC236}">
                <a16:creationId xmlns:a16="http://schemas.microsoft.com/office/drawing/2014/main" id="{F129CC5D-D4EA-450D-BB49-6B13A8485CAE}"/>
              </a:ext>
            </a:extLst>
          </p:cNvPr>
          <p:cNvSpPr txBox="1"/>
          <p:nvPr/>
        </p:nvSpPr>
        <p:spPr>
          <a:xfrm>
            <a:off x="934867" y="3476672"/>
            <a:ext cx="2664296" cy="369332"/>
          </a:xfrm>
          <a:prstGeom prst="rect">
            <a:avLst/>
          </a:prstGeom>
          <a:noFill/>
        </p:spPr>
        <p:txBody>
          <a:bodyPr wrap="square">
            <a:spAutoFit/>
          </a:bodyPr>
          <a:lstStyle/>
          <a:p>
            <a:pPr algn="ctr"/>
            <a:r>
              <a:rPr lang="ru-RU" b="1" dirty="0">
                <a:solidFill>
                  <a:srgbClr val="C00000"/>
                </a:solidFill>
              </a:rPr>
              <a:t>Ведущие индикаторы </a:t>
            </a:r>
          </a:p>
        </p:txBody>
      </p:sp>
      <p:sp>
        <p:nvSpPr>
          <p:cNvPr id="8" name="TextBox 7">
            <a:extLst>
              <a:ext uri="{FF2B5EF4-FFF2-40B4-BE49-F238E27FC236}">
                <a16:creationId xmlns:a16="http://schemas.microsoft.com/office/drawing/2014/main" id="{7C170F4F-A0AF-497D-9A38-5755EDEF9B91}"/>
              </a:ext>
            </a:extLst>
          </p:cNvPr>
          <p:cNvSpPr txBox="1"/>
          <p:nvPr/>
        </p:nvSpPr>
        <p:spPr>
          <a:xfrm>
            <a:off x="178054" y="3876769"/>
            <a:ext cx="4177922" cy="1754326"/>
          </a:xfrm>
          <a:prstGeom prst="rect">
            <a:avLst/>
          </a:prstGeom>
          <a:noFill/>
        </p:spPr>
        <p:txBody>
          <a:bodyPr wrap="square">
            <a:spAutoFit/>
          </a:bodyPr>
          <a:lstStyle/>
          <a:p>
            <a:pPr algn="just"/>
            <a:r>
              <a:rPr lang="ru-RU" dirty="0">
                <a:solidFill>
                  <a:srgbClr val="002060"/>
                </a:solidFill>
              </a:rPr>
              <a:t>предшествуют движению цен и пытаются предсказать будущее. Эти индикаторы наиболее полезны в периоды бокового движения цен, поскольку они могут помочь выявить прорывы и зарождение новых трендов.</a:t>
            </a:r>
          </a:p>
        </p:txBody>
      </p:sp>
      <p:sp>
        <p:nvSpPr>
          <p:cNvPr id="9" name="TextBox 8">
            <a:extLst>
              <a:ext uri="{FF2B5EF4-FFF2-40B4-BE49-F238E27FC236}">
                <a16:creationId xmlns:a16="http://schemas.microsoft.com/office/drawing/2014/main" id="{0C1527B8-F765-4751-B94A-FDDDFF116238}"/>
              </a:ext>
            </a:extLst>
          </p:cNvPr>
          <p:cNvSpPr txBox="1"/>
          <p:nvPr/>
        </p:nvSpPr>
        <p:spPr>
          <a:xfrm>
            <a:off x="5566599" y="3465332"/>
            <a:ext cx="2664296" cy="369332"/>
          </a:xfrm>
          <a:prstGeom prst="rect">
            <a:avLst/>
          </a:prstGeom>
          <a:noFill/>
        </p:spPr>
        <p:txBody>
          <a:bodyPr wrap="square">
            <a:spAutoFit/>
          </a:bodyPr>
          <a:lstStyle/>
          <a:p>
            <a:pPr algn="ctr"/>
            <a:r>
              <a:rPr lang="ru-RU" b="1" dirty="0">
                <a:solidFill>
                  <a:srgbClr val="C00000"/>
                </a:solidFill>
              </a:rPr>
              <a:t>Индикаторы отставания </a:t>
            </a:r>
          </a:p>
        </p:txBody>
      </p:sp>
      <p:sp>
        <p:nvSpPr>
          <p:cNvPr id="11" name="TextBox 10">
            <a:extLst>
              <a:ext uri="{FF2B5EF4-FFF2-40B4-BE49-F238E27FC236}">
                <a16:creationId xmlns:a16="http://schemas.microsoft.com/office/drawing/2014/main" id="{DA2C9487-DBCD-48F0-8814-8028C65AE496}"/>
              </a:ext>
            </a:extLst>
          </p:cNvPr>
          <p:cNvSpPr txBox="1"/>
          <p:nvPr/>
        </p:nvSpPr>
        <p:spPr>
          <a:xfrm>
            <a:off x="4698021" y="3834664"/>
            <a:ext cx="4267925" cy="2308324"/>
          </a:xfrm>
          <a:prstGeom prst="rect">
            <a:avLst/>
          </a:prstGeom>
          <a:noFill/>
        </p:spPr>
        <p:txBody>
          <a:bodyPr wrap="square">
            <a:spAutoFit/>
          </a:bodyPr>
          <a:lstStyle/>
          <a:p>
            <a:pPr algn="just"/>
            <a:r>
              <a:rPr lang="ru-RU" dirty="0">
                <a:solidFill>
                  <a:srgbClr val="002060"/>
                </a:solidFill>
              </a:rPr>
              <a:t>отслеживают движение цен и действуют как инструмент подтверждения. Эти индикаторы наиболее полезны во время трендовых периодов, когда их можно использовать для подтверждения того, что тренд все ещё находится в размещении или если он ослабляется и предшествует развороту.</a:t>
            </a:r>
          </a:p>
        </p:txBody>
      </p:sp>
      <p:sp>
        <p:nvSpPr>
          <p:cNvPr id="12" name="TextBox 11">
            <a:extLst>
              <a:ext uri="{FF2B5EF4-FFF2-40B4-BE49-F238E27FC236}">
                <a16:creationId xmlns:a16="http://schemas.microsoft.com/office/drawing/2014/main" id="{10DB70BD-DE9D-4643-BF7C-013CC7E32D3F}"/>
              </a:ext>
            </a:extLst>
          </p:cNvPr>
          <p:cNvSpPr txBox="1"/>
          <p:nvPr/>
        </p:nvSpPr>
        <p:spPr>
          <a:xfrm>
            <a:off x="3257600" y="3005934"/>
            <a:ext cx="2664296" cy="369332"/>
          </a:xfrm>
          <a:prstGeom prst="rect">
            <a:avLst/>
          </a:prstGeom>
          <a:noFill/>
        </p:spPr>
        <p:txBody>
          <a:bodyPr wrap="square">
            <a:spAutoFit/>
          </a:bodyPr>
          <a:lstStyle/>
          <a:p>
            <a:pPr algn="ctr"/>
            <a:r>
              <a:rPr lang="ru-RU" b="1" dirty="0">
                <a:solidFill>
                  <a:srgbClr val="C00000"/>
                </a:solidFill>
              </a:rPr>
              <a:t>Типы индикаторов </a:t>
            </a:r>
          </a:p>
        </p:txBody>
      </p:sp>
    </p:spTree>
    <p:extLst>
      <p:ext uri="{BB962C8B-B14F-4D97-AF65-F5344CB8AC3E}">
        <p14:creationId xmlns:p14="http://schemas.microsoft.com/office/powerpoint/2010/main" val="1027118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a:extLst>
              <a:ext uri="{FF2B5EF4-FFF2-40B4-BE49-F238E27FC236}">
                <a16:creationId xmlns:a16="http://schemas.microsoft.com/office/drawing/2014/main" id="{DCBE2C83-DF5F-4D1B-A217-1D383C1BBF00}"/>
              </a:ext>
            </a:extLst>
          </p:cNvPr>
          <p:cNvSpPr txBox="1">
            <a:spLocks/>
          </p:cNvSpPr>
          <p:nvPr/>
        </p:nvSpPr>
        <p:spPr>
          <a:xfrm>
            <a:off x="2123728" y="332656"/>
            <a:ext cx="6948264" cy="680552"/>
          </a:xfrm>
          <a:prstGeom prst="rect">
            <a:avLst/>
          </a:prstGeom>
        </p:spPr>
        <p:txBody>
          <a:bodyPr/>
          <a:lstStyle>
            <a:lvl1pPr algn="ctr" defTabSz="914400" rtl="0" eaLnBrk="1" latinLnBrk="0" hangingPunct="1">
              <a:spcBef>
                <a:spcPct val="0"/>
              </a:spcBef>
              <a:buNone/>
              <a:defRPr sz="4400" kern="1200">
                <a:solidFill>
                  <a:schemeClr val="accent1">
                    <a:lumMod val="20000"/>
                    <a:lumOff val="80000"/>
                  </a:schemeClr>
                </a:solidFill>
                <a:effectLst>
                  <a:outerShdw blurRad="38100" dist="38100" dir="2700000" algn="tl">
                    <a:srgbClr val="000000">
                      <a:alpha val="43137"/>
                    </a:srgbClr>
                  </a:outerShdw>
                </a:effectLst>
                <a:latin typeface="+mj-lt"/>
                <a:ea typeface="+mj-ea"/>
                <a:cs typeface="+mj-cs"/>
              </a:defRPr>
            </a:lvl1pPr>
          </a:lstStyle>
          <a:p>
            <a:r>
              <a:rPr lang="ru-RU" sz="3200" dirty="0">
                <a:solidFill>
                  <a:srgbClr val="629DD1">
                    <a:lumMod val="20000"/>
                    <a:lumOff val="80000"/>
                  </a:srgbClr>
                </a:solidFill>
                <a:latin typeface="Calibri"/>
              </a:rPr>
              <a:t>3.Индикаторы в техническом анализе</a:t>
            </a:r>
            <a:endParaRPr lang="ru-RU" dirty="0"/>
          </a:p>
        </p:txBody>
      </p:sp>
      <p:sp>
        <p:nvSpPr>
          <p:cNvPr id="4" name="TextBox 3">
            <a:extLst>
              <a:ext uri="{FF2B5EF4-FFF2-40B4-BE49-F238E27FC236}">
                <a16:creationId xmlns:a16="http://schemas.microsoft.com/office/drawing/2014/main" id="{1150D1FA-6615-4EF1-844F-CBE8E43475D4}"/>
              </a:ext>
            </a:extLst>
          </p:cNvPr>
          <p:cNvSpPr txBox="1"/>
          <p:nvPr/>
        </p:nvSpPr>
        <p:spPr>
          <a:xfrm>
            <a:off x="191329" y="5697001"/>
            <a:ext cx="8880663" cy="646331"/>
          </a:xfrm>
          <a:prstGeom prst="rect">
            <a:avLst/>
          </a:prstGeom>
          <a:noFill/>
        </p:spPr>
        <p:txBody>
          <a:bodyPr wrap="square">
            <a:spAutoFit/>
          </a:bodyPr>
          <a:lstStyle/>
          <a:p>
            <a:pPr indent="457200"/>
            <a:r>
              <a:rPr lang="ru-RU" dirty="0">
                <a:solidFill>
                  <a:srgbClr val="002060"/>
                </a:solidFill>
              </a:rPr>
              <a:t>В зависимости от того, как построены графики, индикаторы можно разделить на три категории: </a:t>
            </a:r>
            <a:r>
              <a:rPr lang="ru-RU" dirty="0">
                <a:solidFill>
                  <a:srgbClr val="C00000"/>
                </a:solidFill>
              </a:rPr>
              <a:t>осцилляторы, трендовые индикаторы и канальные индикаторы</a:t>
            </a:r>
            <a:r>
              <a:rPr lang="ru-RU" dirty="0">
                <a:solidFill>
                  <a:srgbClr val="002060"/>
                </a:solidFill>
              </a:rPr>
              <a:t>.</a:t>
            </a:r>
          </a:p>
        </p:txBody>
      </p:sp>
      <p:pic>
        <p:nvPicPr>
          <p:cNvPr id="15" name="Рисунок 14" descr="Индикаторы">
            <a:extLst>
              <a:ext uri="{FF2B5EF4-FFF2-40B4-BE49-F238E27FC236}">
                <a16:creationId xmlns:a16="http://schemas.microsoft.com/office/drawing/2014/main" id="{590E4164-5A09-4501-982B-60D9D7D6FB12}"/>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259632" y="1916832"/>
            <a:ext cx="7488832" cy="3720835"/>
          </a:xfrm>
          <a:prstGeom prst="rect">
            <a:avLst/>
          </a:prstGeom>
          <a:noFill/>
          <a:ln>
            <a:noFill/>
          </a:ln>
        </p:spPr>
      </p:pic>
    </p:spTree>
    <p:extLst>
      <p:ext uri="{BB962C8B-B14F-4D97-AF65-F5344CB8AC3E}">
        <p14:creationId xmlns:p14="http://schemas.microsoft.com/office/powerpoint/2010/main" val="11714322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a:extLst>
              <a:ext uri="{FF2B5EF4-FFF2-40B4-BE49-F238E27FC236}">
                <a16:creationId xmlns:a16="http://schemas.microsoft.com/office/drawing/2014/main" id="{5E997CAA-E0CF-467A-AD74-DEF0F71A1270}"/>
              </a:ext>
            </a:extLst>
          </p:cNvPr>
          <p:cNvSpPr txBox="1">
            <a:spLocks/>
          </p:cNvSpPr>
          <p:nvPr/>
        </p:nvSpPr>
        <p:spPr>
          <a:xfrm>
            <a:off x="2123728" y="332656"/>
            <a:ext cx="6948264" cy="680552"/>
          </a:xfrm>
          <a:prstGeom prst="rect">
            <a:avLst/>
          </a:prstGeom>
        </p:spPr>
        <p:txBody>
          <a:bodyPr/>
          <a:lstStyle>
            <a:lvl1pPr algn="ctr" defTabSz="914400" rtl="0" eaLnBrk="1" latinLnBrk="0" hangingPunct="1">
              <a:spcBef>
                <a:spcPct val="0"/>
              </a:spcBef>
              <a:buNone/>
              <a:defRPr sz="4400" kern="1200">
                <a:solidFill>
                  <a:schemeClr val="accent1">
                    <a:lumMod val="20000"/>
                    <a:lumOff val="80000"/>
                  </a:schemeClr>
                </a:solidFill>
                <a:effectLst>
                  <a:outerShdw blurRad="38100" dist="38100" dir="2700000" algn="tl">
                    <a:srgbClr val="000000">
                      <a:alpha val="43137"/>
                    </a:srgbClr>
                  </a:outerShdw>
                </a:effectLst>
                <a:latin typeface="+mj-lt"/>
                <a:ea typeface="+mj-ea"/>
                <a:cs typeface="+mj-cs"/>
              </a:defRPr>
            </a:lvl1pPr>
          </a:lstStyle>
          <a:p>
            <a:r>
              <a:rPr lang="ru-RU" sz="3200" dirty="0">
                <a:solidFill>
                  <a:srgbClr val="629DD1">
                    <a:lumMod val="20000"/>
                    <a:lumOff val="80000"/>
                  </a:srgbClr>
                </a:solidFill>
                <a:latin typeface="Calibri"/>
              </a:rPr>
              <a:t>3.Индикаторы в техническом анализе</a:t>
            </a:r>
            <a:endParaRPr lang="ru-RU" dirty="0"/>
          </a:p>
        </p:txBody>
      </p:sp>
      <p:pic>
        <p:nvPicPr>
          <p:cNvPr id="2050" name="Picture 2">
            <a:extLst>
              <a:ext uri="{FF2B5EF4-FFF2-40B4-BE49-F238E27FC236}">
                <a16:creationId xmlns:a16="http://schemas.microsoft.com/office/drawing/2014/main" id="{259A1D0B-FB62-4071-A176-D6B3AB893A2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87624" y="2739192"/>
            <a:ext cx="7416110" cy="2273984"/>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9C6CDF2-9ECE-44D8-B612-91DF4CCBAF2F}"/>
              </a:ext>
            </a:extLst>
          </p:cNvPr>
          <p:cNvSpPr txBox="1"/>
          <p:nvPr/>
        </p:nvSpPr>
        <p:spPr>
          <a:xfrm>
            <a:off x="207032" y="1772816"/>
            <a:ext cx="8864960" cy="1200329"/>
          </a:xfrm>
          <a:prstGeom prst="rect">
            <a:avLst/>
          </a:prstGeom>
          <a:noFill/>
        </p:spPr>
        <p:txBody>
          <a:bodyPr wrap="square">
            <a:spAutoFit/>
          </a:bodyPr>
          <a:lstStyle/>
          <a:p>
            <a:pPr indent="457200" algn="just"/>
            <a:r>
              <a:rPr lang="ru-RU" b="1" dirty="0">
                <a:solidFill>
                  <a:srgbClr val="C00000"/>
                </a:solidFill>
              </a:rPr>
              <a:t>Осцилляторы</a:t>
            </a:r>
            <a:r>
              <a:rPr lang="ru-RU" dirty="0">
                <a:solidFill>
                  <a:srgbClr val="002060"/>
                </a:solidFill>
              </a:rPr>
              <a:t> являются наиболее распространённым типом технического индикатора, который действует в пределах конкретного ценового диапазона. Например, классический осциллятор выполнен в виде конверта с минимальным и максимальным значением.</a:t>
            </a:r>
          </a:p>
        </p:txBody>
      </p:sp>
      <p:sp>
        <p:nvSpPr>
          <p:cNvPr id="9" name="TextBox 8">
            <a:extLst>
              <a:ext uri="{FF2B5EF4-FFF2-40B4-BE49-F238E27FC236}">
                <a16:creationId xmlns:a16="http://schemas.microsoft.com/office/drawing/2014/main" id="{6E496190-A211-424A-A9C7-6E3E834BB6E4}"/>
              </a:ext>
            </a:extLst>
          </p:cNvPr>
          <p:cNvSpPr txBox="1"/>
          <p:nvPr/>
        </p:nvSpPr>
        <p:spPr>
          <a:xfrm>
            <a:off x="323528" y="5034541"/>
            <a:ext cx="8640960" cy="1477328"/>
          </a:xfrm>
          <a:prstGeom prst="rect">
            <a:avLst/>
          </a:prstGeom>
          <a:noFill/>
        </p:spPr>
        <p:txBody>
          <a:bodyPr wrap="square">
            <a:spAutoFit/>
          </a:bodyPr>
          <a:lstStyle/>
          <a:p>
            <a:pPr indent="457200"/>
            <a:r>
              <a:rPr lang="ru-RU" dirty="0">
                <a:solidFill>
                  <a:srgbClr val="002060"/>
                </a:solidFill>
              </a:rPr>
              <a:t>Движение цены ближе к минимальному значению говорит о </a:t>
            </a:r>
            <a:r>
              <a:rPr lang="ru-RU" dirty="0" err="1">
                <a:solidFill>
                  <a:srgbClr val="002060"/>
                </a:solidFill>
              </a:rPr>
              <a:t>перепроданности</a:t>
            </a:r>
            <a:r>
              <a:rPr lang="ru-RU" dirty="0">
                <a:solidFill>
                  <a:srgbClr val="002060"/>
                </a:solidFill>
              </a:rPr>
              <a:t> актива, а приближение к верхней позиции указывает на его </a:t>
            </a:r>
            <a:r>
              <a:rPr lang="ru-RU" dirty="0" err="1">
                <a:solidFill>
                  <a:srgbClr val="002060"/>
                </a:solidFill>
              </a:rPr>
              <a:t>перекупленность</a:t>
            </a:r>
            <a:r>
              <a:rPr lang="ru-RU" dirty="0">
                <a:solidFill>
                  <a:srgbClr val="002060"/>
                </a:solidFill>
              </a:rPr>
              <a:t>. Присутствие цены в той или иной зоне свидетельствует о силе тренда и указывает на момент его разворота. Кроме того, осцилляторы помогают определять силу или слабость трендов.</a:t>
            </a:r>
          </a:p>
        </p:txBody>
      </p:sp>
    </p:spTree>
    <p:extLst>
      <p:ext uri="{BB962C8B-B14F-4D97-AF65-F5344CB8AC3E}">
        <p14:creationId xmlns:p14="http://schemas.microsoft.com/office/powerpoint/2010/main" val="3202519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a:extLst>
              <a:ext uri="{FF2B5EF4-FFF2-40B4-BE49-F238E27FC236}">
                <a16:creationId xmlns:a16="http://schemas.microsoft.com/office/drawing/2014/main" id="{AFA47AA4-72DB-476F-929A-1BFBF3C67082}"/>
              </a:ext>
            </a:extLst>
          </p:cNvPr>
          <p:cNvSpPr txBox="1">
            <a:spLocks/>
          </p:cNvSpPr>
          <p:nvPr/>
        </p:nvSpPr>
        <p:spPr>
          <a:xfrm>
            <a:off x="2123728" y="332656"/>
            <a:ext cx="6948264" cy="680552"/>
          </a:xfrm>
          <a:prstGeom prst="rect">
            <a:avLst/>
          </a:prstGeom>
        </p:spPr>
        <p:txBody>
          <a:bodyPr/>
          <a:lstStyle>
            <a:lvl1pPr algn="ctr" defTabSz="914400" rtl="0" eaLnBrk="1" latinLnBrk="0" hangingPunct="1">
              <a:spcBef>
                <a:spcPct val="0"/>
              </a:spcBef>
              <a:buNone/>
              <a:defRPr sz="4400" kern="1200">
                <a:solidFill>
                  <a:schemeClr val="accent1">
                    <a:lumMod val="20000"/>
                    <a:lumOff val="80000"/>
                  </a:schemeClr>
                </a:solidFill>
                <a:effectLst>
                  <a:outerShdw blurRad="38100" dist="38100" dir="2700000" algn="tl">
                    <a:srgbClr val="000000">
                      <a:alpha val="43137"/>
                    </a:srgbClr>
                  </a:outerShdw>
                </a:effectLst>
                <a:latin typeface="+mj-lt"/>
                <a:ea typeface="+mj-ea"/>
                <a:cs typeface="+mj-cs"/>
              </a:defRPr>
            </a:lvl1pPr>
          </a:lstStyle>
          <a:p>
            <a:r>
              <a:rPr lang="ru-RU" sz="3200" dirty="0">
                <a:solidFill>
                  <a:srgbClr val="629DD1">
                    <a:lumMod val="20000"/>
                    <a:lumOff val="80000"/>
                  </a:srgbClr>
                </a:solidFill>
                <a:latin typeface="Calibri"/>
              </a:rPr>
              <a:t>3.Индикаторы в техническом анализе</a:t>
            </a:r>
            <a:endParaRPr lang="ru-RU" dirty="0"/>
          </a:p>
        </p:txBody>
      </p:sp>
      <p:sp>
        <p:nvSpPr>
          <p:cNvPr id="4" name="TextBox 3">
            <a:extLst>
              <a:ext uri="{FF2B5EF4-FFF2-40B4-BE49-F238E27FC236}">
                <a16:creationId xmlns:a16="http://schemas.microsoft.com/office/drawing/2014/main" id="{0D57C0F8-20F6-40A6-844F-D355EB7BB565}"/>
              </a:ext>
            </a:extLst>
          </p:cNvPr>
          <p:cNvSpPr txBox="1"/>
          <p:nvPr/>
        </p:nvSpPr>
        <p:spPr>
          <a:xfrm>
            <a:off x="5784203" y="1443841"/>
            <a:ext cx="3254340" cy="3970318"/>
          </a:xfrm>
          <a:prstGeom prst="rect">
            <a:avLst/>
          </a:prstGeom>
          <a:noFill/>
        </p:spPr>
        <p:txBody>
          <a:bodyPr wrap="square">
            <a:spAutoFit/>
          </a:bodyPr>
          <a:lstStyle/>
          <a:p>
            <a:pPr indent="180000" algn="just"/>
            <a:r>
              <a:rPr lang="ru-RU" b="1" dirty="0">
                <a:solidFill>
                  <a:srgbClr val="C00000"/>
                </a:solidFill>
              </a:rPr>
              <a:t>Трендовые индикаторы</a:t>
            </a:r>
            <a:r>
              <a:rPr lang="ru-RU" dirty="0">
                <a:solidFill>
                  <a:srgbClr val="002060"/>
                </a:solidFill>
              </a:rPr>
              <a:t>. Технические индикаторы этой категории созданы для наблюдения за тенденциями на ценовом графике. Они эффективно указывают на такие вещи, как:</a:t>
            </a:r>
          </a:p>
          <a:p>
            <a:pPr indent="180000" algn="just"/>
            <a:r>
              <a:rPr lang="ru-RU" dirty="0">
                <a:solidFill>
                  <a:srgbClr val="002060"/>
                </a:solidFill>
              </a:rPr>
              <a:t>- направление тренда;</a:t>
            </a:r>
          </a:p>
          <a:p>
            <a:pPr indent="180000" algn="just"/>
            <a:r>
              <a:rPr lang="ru-RU" dirty="0">
                <a:solidFill>
                  <a:srgbClr val="002060"/>
                </a:solidFill>
              </a:rPr>
              <a:t>- момент зарождения тренда (чтобы войти в рынок на максимально сильной позиции);</a:t>
            </a:r>
          </a:p>
          <a:p>
            <a:pPr indent="180000" algn="just"/>
            <a:r>
              <a:rPr lang="ru-RU" dirty="0">
                <a:solidFill>
                  <a:srgbClr val="002060"/>
                </a:solidFill>
              </a:rPr>
              <a:t>- момент угасания (чтобы вовремя закрыть сделку).</a:t>
            </a:r>
          </a:p>
        </p:txBody>
      </p:sp>
      <p:sp>
        <p:nvSpPr>
          <p:cNvPr id="6" name="TextBox 5">
            <a:extLst>
              <a:ext uri="{FF2B5EF4-FFF2-40B4-BE49-F238E27FC236}">
                <a16:creationId xmlns:a16="http://schemas.microsoft.com/office/drawing/2014/main" id="{97D15E4D-4C99-450D-91FC-6A8E1C3D431C}"/>
              </a:ext>
            </a:extLst>
          </p:cNvPr>
          <p:cNvSpPr txBox="1"/>
          <p:nvPr/>
        </p:nvSpPr>
        <p:spPr>
          <a:xfrm>
            <a:off x="265499" y="5517232"/>
            <a:ext cx="8773043" cy="923330"/>
          </a:xfrm>
          <a:prstGeom prst="rect">
            <a:avLst/>
          </a:prstGeom>
          <a:noFill/>
        </p:spPr>
        <p:txBody>
          <a:bodyPr wrap="square">
            <a:spAutoFit/>
          </a:bodyPr>
          <a:lstStyle/>
          <a:p>
            <a:pPr indent="457200" algn="just"/>
            <a:r>
              <a:rPr lang="ru-RU" dirty="0">
                <a:solidFill>
                  <a:srgbClr val="002060"/>
                </a:solidFill>
              </a:rPr>
              <a:t>Цены на многих рынках часто демонстрируют высокую волатильность, но трендовые индикаторы сглаживают ценовую активность и позволяют выявить доминирующую тенденцию рынка.</a:t>
            </a:r>
          </a:p>
        </p:txBody>
      </p:sp>
      <p:pic>
        <p:nvPicPr>
          <p:cNvPr id="3074" name="Picture 2">
            <a:extLst>
              <a:ext uri="{FF2B5EF4-FFF2-40B4-BE49-F238E27FC236}">
                <a16:creationId xmlns:a16="http://schemas.microsoft.com/office/drawing/2014/main" id="{08A03C2B-2A35-4EAB-9B5F-0E71AED3605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701" t="16401" r="10101" b="3801"/>
          <a:stretch/>
        </p:blipFill>
        <p:spPr bwMode="auto">
          <a:xfrm>
            <a:off x="210327" y="1916832"/>
            <a:ext cx="5414580" cy="33547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36382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a:extLst>
              <a:ext uri="{FF2B5EF4-FFF2-40B4-BE49-F238E27FC236}">
                <a16:creationId xmlns:a16="http://schemas.microsoft.com/office/drawing/2014/main" id="{D4FB0BBF-72C4-4C75-84BF-4AE971750BF2}"/>
              </a:ext>
            </a:extLst>
          </p:cNvPr>
          <p:cNvSpPr txBox="1">
            <a:spLocks/>
          </p:cNvSpPr>
          <p:nvPr/>
        </p:nvSpPr>
        <p:spPr>
          <a:xfrm>
            <a:off x="2123728" y="332656"/>
            <a:ext cx="6948264" cy="680552"/>
          </a:xfrm>
          <a:prstGeom prst="rect">
            <a:avLst/>
          </a:prstGeom>
        </p:spPr>
        <p:txBody>
          <a:bodyPr/>
          <a:lstStyle>
            <a:lvl1pPr algn="ctr" defTabSz="914400" rtl="0" eaLnBrk="1" latinLnBrk="0" hangingPunct="1">
              <a:spcBef>
                <a:spcPct val="0"/>
              </a:spcBef>
              <a:buNone/>
              <a:defRPr sz="4400" kern="1200">
                <a:solidFill>
                  <a:schemeClr val="accent1">
                    <a:lumMod val="20000"/>
                    <a:lumOff val="80000"/>
                  </a:schemeClr>
                </a:solidFill>
                <a:effectLst>
                  <a:outerShdw blurRad="38100" dist="38100" dir="2700000" algn="tl">
                    <a:srgbClr val="000000">
                      <a:alpha val="43137"/>
                    </a:srgbClr>
                  </a:outerShdw>
                </a:effectLst>
                <a:latin typeface="+mj-lt"/>
                <a:ea typeface="+mj-ea"/>
                <a:cs typeface="+mj-cs"/>
              </a:defRPr>
            </a:lvl1pPr>
          </a:lstStyle>
          <a:p>
            <a:r>
              <a:rPr lang="ru-RU" sz="3200" dirty="0">
                <a:solidFill>
                  <a:srgbClr val="629DD1">
                    <a:lumMod val="20000"/>
                    <a:lumOff val="80000"/>
                  </a:srgbClr>
                </a:solidFill>
                <a:latin typeface="Calibri"/>
              </a:rPr>
              <a:t>3.Индикаторы в техническом анализе</a:t>
            </a:r>
            <a:endParaRPr lang="ru-RU" dirty="0"/>
          </a:p>
        </p:txBody>
      </p:sp>
      <p:sp>
        <p:nvSpPr>
          <p:cNvPr id="4" name="TextBox 3">
            <a:extLst>
              <a:ext uri="{FF2B5EF4-FFF2-40B4-BE49-F238E27FC236}">
                <a16:creationId xmlns:a16="http://schemas.microsoft.com/office/drawing/2014/main" id="{3FC63EE3-C079-45E4-B9A5-9A56E654479B}"/>
              </a:ext>
            </a:extLst>
          </p:cNvPr>
          <p:cNvSpPr txBox="1"/>
          <p:nvPr/>
        </p:nvSpPr>
        <p:spPr>
          <a:xfrm>
            <a:off x="5834400" y="1412776"/>
            <a:ext cx="3130088" cy="3970318"/>
          </a:xfrm>
          <a:prstGeom prst="rect">
            <a:avLst/>
          </a:prstGeom>
          <a:noFill/>
        </p:spPr>
        <p:txBody>
          <a:bodyPr wrap="square">
            <a:spAutoFit/>
          </a:bodyPr>
          <a:lstStyle/>
          <a:p>
            <a:pPr indent="180000" algn="ctr"/>
            <a:r>
              <a:rPr lang="ru-RU" b="1" dirty="0">
                <a:solidFill>
                  <a:srgbClr val="C00000"/>
                </a:solidFill>
              </a:rPr>
              <a:t>Канальные индикаторы. </a:t>
            </a:r>
          </a:p>
          <a:p>
            <a:pPr indent="180000" algn="just"/>
            <a:r>
              <a:rPr lang="ru-RU" dirty="0">
                <a:solidFill>
                  <a:srgbClr val="002060"/>
                </a:solidFill>
              </a:rPr>
              <a:t>Индикаторы, основанные на каналах, также приносят очень много пользы трейдерам. Правила торговли по ним очень просты. После того как трейдер определит с помощью индикатора оптимальный ценовой канал, ему остаётся только ждать пробоя цены с той или другой стороны и открывать сделку в противоположном направлении.</a:t>
            </a:r>
          </a:p>
        </p:txBody>
      </p:sp>
      <p:pic>
        <p:nvPicPr>
          <p:cNvPr id="4098" name="Picture 2">
            <a:extLst>
              <a:ext uri="{FF2B5EF4-FFF2-40B4-BE49-F238E27FC236}">
                <a16:creationId xmlns:a16="http://schemas.microsoft.com/office/drawing/2014/main" id="{5F275743-BA1C-414E-91A1-93456B3E59F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85" t="3335" r="1422" b="3333"/>
          <a:stretch/>
        </p:blipFill>
        <p:spPr bwMode="auto">
          <a:xfrm>
            <a:off x="251520" y="1988840"/>
            <a:ext cx="5582880" cy="295232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7E13173A-33D7-406B-B8AA-5BA42DF51636}"/>
              </a:ext>
            </a:extLst>
          </p:cNvPr>
          <p:cNvSpPr txBox="1"/>
          <p:nvPr/>
        </p:nvSpPr>
        <p:spPr>
          <a:xfrm>
            <a:off x="203887" y="5358993"/>
            <a:ext cx="8736225" cy="1200329"/>
          </a:xfrm>
          <a:prstGeom prst="rect">
            <a:avLst/>
          </a:prstGeom>
          <a:noFill/>
        </p:spPr>
        <p:txBody>
          <a:bodyPr wrap="square">
            <a:spAutoFit/>
          </a:bodyPr>
          <a:lstStyle/>
          <a:p>
            <a:pPr indent="457200" algn="just"/>
            <a:r>
              <a:rPr lang="ru-RU" dirty="0">
                <a:solidFill>
                  <a:srgbClr val="002060"/>
                </a:solidFill>
              </a:rPr>
              <a:t>Индикаторы могут быть чрезвычайно полезными для определения динамики трендов, волатильности и других аспектов рыночной торговли. Однако, важно помнить, что показатели индикаторов лучше всего сочетать с другими формами технического анализа, чтобы максимизировать шансы на успех.</a:t>
            </a:r>
          </a:p>
        </p:txBody>
      </p:sp>
    </p:spTree>
    <p:extLst>
      <p:ext uri="{BB962C8B-B14F-4D97-AF65-F5344CB8AC3E}">
        <p14:creationId xmlns:p14="http://schemas.microsoft.com/office/powerpoint/2010/main" val="3400872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a:extLst>
              <a:ext uri="{FF2B5EF4-FFF2-40B4-BE49-F238E27FC236}">
                <a16:creationId xmlns:a16="http://schemas.microsoft.com/office/drawing/2014/main" id="{B35C9B5D-1403-4B64-A9E4-B5A7A61E7047}"/>
              </a:ext>
            </a:extLst>
          </p:cNvPr>
          <p:cNvSpPr txBox="1">
            <a:spLocks/>
          </p:cNvSpPr>
          <p:nvPr/>
        </p:nvSpPr>
        <p:spPr>
          <a:xfrm>
            <a:off x="2123728" y="332656"/>
            <a:ext cx="6948264" cy="680552"/>
          </a:xfrm>
          <a:prstGeom prst="rect">
            <a:avLst/>
          </a:prstGeom>
        </p:spPr>
        <p:txBody>
          <a:bodyPr/>
          <a:lstStyle>
            <a:lvl1pPr algn="ctr" defTabSz="914400" rtl="0" eaLnBrk="1" latinLnBrk="0" hangingPunct="1">
              <a:spcBef>
                <a:spcPct val="0"/>
              </a:spcBef>
              <a:buNone/>
              <a:defRPr sz="4400" kern="1200">
                <a:solidFill>
                  <a:schemeClr val="accent1">
                    <a:lumMod val="20000"/>
                    <a:lumOff val="80000"/>
                  </a:schemeClr>
                </a:solidFill>
                <a:effectLst>
                  <a:outerShdw blurRad="38100" dist="38100" dir="2700000" algn="tl">
                    <a:srgbClr val="000000">
                      <a:alpha val="43137"/>
                    </a:srgbClr>
                  </a:outerShdw>
                </a:effectLst>
                <a:latin typeface="+mj-lt"/>
                <a:ea typeface="+mj-ea"/>
                <a:cs typeface="+mj-cs"/>
              </a:defRPr>
            </a:lvl1pPr>
          </a:lstStyle>
          <a:p>
            <a:r>
              <a:rPr lang="ru-RU" sz="3200" dirty="0">
                <a:solidFill>
                  <a:srgbClr val="629DD1">
                    <a:lumMod val="20000"/>
                    <a:lumOff val="80000"/>
                  </a:srgbClr>
                </a:solidFill>
                <a:latin typeface="Calibri"/>
              </a:rPr>
              <a:t>4.	Фигуры технического анализа</a:t>
            </a:r>
            <a:endParaRPr lang="ru-RU" dirty="0"/>
          </a:p>
        </p:txBody>
      </p:sp>
      <p:sp>
        <p:nvSpPr>
          <p:cNvPr id="4" name="TextBox 3">
            <a:extLst>
              <a:ext uri="{FF2B5EF4-FFF2-40B4-BE49-F238E27FC236}">
                <a16:creationId xmlns:a16="http://schemas.microsoft.com/office/drawing/2014/main" id="{831EBBFA-61BE-4368-841D-7B119AA871B9}"/>
              </a:ext>
            </a:extLst>
          </p:cNvPr>
          <p:cNvSpPr txBox="1"/>
          <p:nvPr/>
        </p:nvSpPr>
        <p:spPr>
          <a:xfrm>
            <a:off x="319360" y="2133132"/>
            <a:ext cx="8568952" cy="1295868"/>
          </a:xfrm>
          <a:prstGeom prst="rect">
            <a:avLst/>
          </a:prstGeom>
          <a:noFill/>
        </p:spPr>
        <p:txBody>
          <a:bodyPr wrap="square">
            <a:spAutoFit/>
          </a:bodyPr>
          <a:lstStyle/>
          <a:p>
            <a:pPr indent="457200" algn="just">
              <a:lnSpc>
                <a:spcPct val="150000"/>
              </a:lnSpc>
            </a:pPr>
            <a:r>
              <a:rPr lang="ru-RU" dirty="0">
                <a:solidFill>
                  <a:srgbClr val="002060"/>
                </a:solidFill>
              </a:rPr>
              <a:t>Модели диаграмм указывают на общую картину и помогают идентифицировать торговые сигналы или признаки будущих ценовых движений. Работа с моделями диаграмм является неотъемлемой частью технического анализа.</a:t>
            </a:r>
          </a:p>
        </p:txBody>
      </p:sp>
      <p:sp>
        <p:nvSpPr>
          <p:cNvPr id="6" name="TextBox 5">
            <a:extLst>
              <a:ext uri="{FF2B5EF4-FFF2-40B4-BE49-F238E27FC236}">
                <a16:creationId xmlns:a16="http://schemas.microsoft.com/office/drawing/2014/main" id="{11096A14-863F-4813-A2CC-95CDA1A2B95D}"/>
              </a:ext>
            </a:extLst>
          </p:cNvPr>
          <p:cNvSpPr txBox="1"/>
          <p:nvPr/>
        </p:nvSpPr>
        <p:spPr>
          <a:xfrm>
            <a:off x="319360" y="3861048"/>
            <a:ext cx="8568951" cy="1295868"/>
          </a:xfrm>
          <a:prstGeom prst="rect">
            <a:avLst/>
          </a:prstGeom>
          <a:noFill/>
        </p:spPr>
        <p:txBody>
          <a:bodyPr wrap="square">
            <a:spAutoFit/>
          </a:bodyPr>
          <a:lstStyle/>
          <a:p>
            <a:pPr indent="457200" algn="just">
              <a:lnSpc>
                <a:spcPct val="150000"/>
              </a:lnSpc>
            </a:pPr>
            <a:r>
              <a:rPr lang="ru-RU" dirty="0">
                <a:solidFill>
                  <a:srgbClr val="002060"/>
                </a:solidFill>
              </a:rPr>
              <a:t>Успешные трейдеры чаще всего объединяют эти методы с использованием технических индикаторов и другими формами технического анализа, чтобы получить максимально точные сигналы.</a:t>
            </a:r>
          </a:p>
        </p:txBody>
      </p:sp>
    </p:spTree>
    <p:extLst>
      <p:ext uri="{BB962C8B-B14F-4D97-AF65-F5344CB8AC3E}">
        <p14:creationId xmlns:p14="http://schemas.microsoft.com/office/powerpoint/2010/main" val="222844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a:extLst>
              <a:ext uri="{FF2B5EF4-FFF2-40B4-BE49-F238E27FC236}">
                <a16:creationId xmlns:a16="http://schemas.microsoft.com/office/drawing/2014/main" id="{B35C9B5D-1403-4B64-A9E4-B5A7A61E7047}"/>
              </a:ext>
            </a:extLst>
          </p:cNvPr>
          <p:cNvSpPr txBox="1">
            <a:spLocks/>
          </p:cNvSpPr>
          <p:nvPr/>
        </p:nvSpPr>
        <p:spPr>
          <a:xfrm>
            <a:off x="2123728" y="332656"/>
            <a:ext cx="6948264" cy="680552"/>
          </a:xfrm>
          <a:prstGeom prst="rect">
            <a:avLst/>
          </a:prstGeom>
        </p:spPr>
        <p:txBody>
          <a:bodyPr/>
          <a:lstStyle>
            <a:lvl1pPr algn="ctr" defTabSz="914400" rtl="0" eaLnBrk="1" latinLnBrk="0" hangingPunct="1">
              <a:spcBef>
                <a:spcPct val="0"/>
              </a:spcBef>
              <a:buNone/>
              <a:defRPr sz="4400" kern="1200">
                <a:solidFill>
                  <a:schemeClr val="accent1">
                    <a:lumMod val="20000"/>
                    <a:lumOff val="80000"/>
                  </a:schemeClr>
                </a:solidFill>
                <a:effectLst>
                  <a:outerShdw blurRad="38100" dist="38100" dir="2700000" algn="tl">
                    <a:srgbClr val="000000">
                      <a:alpha val="43137"/>
                    </a:srgbClr>
                  </a:outerShdw>
                </a:effectLst>
                <a:latin typeface="+mj-lt"/>
                <a:ea typeface="+mj-ea"/>
                <a:cs typeface="+mj-cs"/>
              </a:defRPr>
            </a:lvl1pPr>
          </a:lstStyle>
          <a:p>
            <a:r>
              <a:rPr lang="ru-RU" sz="3200" dirty="0">
                <a:solidFill>
                  <a:srgbClr val="629DD1">
                    <a:lumMod val="20000"/>
                    <a:lumOff val="80000"/>
                  </a:srgbClr>
                </a:solidFill>
                <a:latin typeface="Calibri"/>
              </a:rPr>
              <a:t>4.	Фигуры технического анализа</a:t>
            </a:r>
            <a:endParaRPr lang="ru-RU" dirty="0"/>
          </a:p>
        </p:txBody>
      </p:sp>
      <p:sp>
        <p:nvSpPr>
          <p:cNvPr id="6" name="TextBox 5">
            <a:extLst>
              <a:ext uri="{FF2B5EF4-FFF2-40B4-BE49-F238E27FC236}">
                <a16:creationId xmlns:a16="http://schemas.microsoft.com/office/drawing/2014/main" id="{11096A14-863F-4813-A2CC-95CDA1A2B95D}"/>
              </a:ext>
            </a:extLst>
          </p:cNvPr>
          <p:cNvSpPr txBox="1"/>
          <p:nvPr/>
        </p:nvSpPr>
        <p:spPr>
          <a:xfrm>
            <a:off x="182184" y="4655918"/>
            <a:ext cx="8776955" cy="1754326"/>
          </a:xfrm>
          <a:prstGeom prst="rect">
            <a:avLst/>
          </a:prstGeom>
          <a:noFill/>
        </p:spPr>
        <p:txBody>
          <a:bodyPr wrap="square">
            <a:spAutoFit/>
          </a:bodyPr>
          <a:lstStyle/>
          <a:p>
            <a:pPr indent="457200" algn="just"/>
            <a:r>
              <a:rPr lang="ru-RU" dirty="0">
                <a:solidFill>
                  <a:srgbClr val="002060"/>
                </a:solidFill>
              </a:rPr>
              <a:t>Эта модель является классической и описана почти во всех книгах, посвящённых биржевой торговле. Поэтому начинающие трейдеры, как правило, пытаются найти шаблон Head And Shoulders на своих торговых графиках.</a:t>
            </a:r>
          </a:p>
          <a:p>
            <a:pPr indent="457200" algn="just"/>
            <a:r>
              <a:rPr lang="ru-RU" dirty="0">
                <a:solidFill>
                  <a:srgbClr val="002060"/>
                </a:solidFill>
              </a:rPr>
              <a:t>Проще говоря, если на графике образовался этот шаблон, то после его окончательного формирования основной тренд, как правило, частично или полностью отменяется.</a:t>
            </a:r>
          </a:p>
        </p:txBody>
      </p:sp>
      <p:pic>
        <p:nvPicPr>
          <p:cNvPr id="5" name="Рисунок 4" descr="Голова и плечи">
            <a:extLst>
              <a:ext uri="{FF2B5EF4-FFF2-40B4-BE49-F238E27FC236}">
                <a16:creationId xmlns:a16="http://schemas.microsoft.com/office/drawing/2014/main" id="{1197EDD5-12F2-4D3A-A4D8-A3DBD4402B6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499991" y="1416783"/>
            <a:ext cx="4608933" cy="2012217"/>
          </a:xfrm>
          <a:prstGeom prst="rect">
            <a:avLst/>
          </a:prstGeom>
          <a:noFill/>
          <a:ln>
            <a:noFill/>
          </a:ln>
        </p:spPr>
      </p:pic>
      <p:sp>
        <p:nvSpPr>
          <p:cNvPr id="7" name="TextBox 6">
            <a:extLst>
              <a:ext uri="{FF2B5EF4-FFF2-40B4-BE49-F238E27FC236}">
                <a16:creationId xmlns:a16="http://schemas.microsoft.com/office/drawing/2014/main" id="{226E3590-65A6-49DC-8CE1-0BB1B461D0E4}"/>
              </a:ext>
            </a:extLst>
          </p:cNvPr>
          <p:cNvSpPr txBox="1"/>
          <p:nvPr/>
        </p:nvSpPr>
        <p:spPr>
          <a:xfrm>
            <a:off x="175961" y="1981289"/>
            <a:ext cx="4032448" cy="1477328"/>
          </a:xfrm>
          <a:prstGeom prst="rect">
            <a:avLst/>
          </a:prstGeom>
          <a:noFill/>
        </p:spPr>
        <p:txBody>
          <a:bodyPr wrap="square">
            <a:spAutoFit/>
          </a:bodyPr>
          <a:lstStyle/>
          <a:p>
            <a:pPr indent="457200" algn="just"/>
            <a:r>
              <a:rPr lang="ru-RU" dirty="0">
                <a:solidFill>
                  <a:srgbClr val="002060"/>
                </a:solidFill>
              </a:rPr>
              <a:t>Паттерн «Голова и плечи» - это, прежде всего, картина разворота. Этот узор формируется на основе 3 пиков, из которых средняя вершина находится выше, чем две соседних.</a:t>
            </a:r>
          </a:p>
        </p:txBody>
      </p:sp>
      <p:sp>
        <p:nvSpPr>
          <p:cNvPr id="9" name="TextBox 8">
            <a:extLst>
              <a:ext uri="{FF2B5EF4-FFF2-40B4-BE49-F238E27FC236}">
                <a16:creationId xmlns:a16="http://schemas.microsoft.com/office/drawing/2014/main" id="{17EBADF0-09E7-43AC-9BA0-6E661DDB3D72}"/>
              </a:ext>
            </a:extLst>
          </p:cNvPr>
          <p:cNvSpPr txBox="1"/>
          <p:nvPr/>
        </p:nvSpPr>
        <p:spPr>
          <a:xfrm>
            <a:off x="167062" y="3424075"/>
            <a:ext cx="8792078" cy="1200329"/>
          </a:xfrm>
          <a:prstGeom prst="rect">
            <a:avLst/>
          </a:prstGeom>
          <a:noFill/>
        </p:spPr>
        <p:txBody>
          <a:bodyPr wrap="square">
            <a:spAutoFit/>
          </a:bodyPr>
          <a:lstStyle/>
          <a:p>
            <a:pPr marL="0" marR="0" lvl="0" indent="457200" algn="just" defTabSz="914400" rtl="0" eaLnBrk="1" fontAlgn="auto" latinLnBrk="0" hangingPunct="1">
              <a:lnSpc>
                <a:spcPct val="100000"/>
              </a:lnSpc>
              <a:spcBef>
                <a:spcPts val="0"/>
              </a:spcBef>
              <a:spcAft>
                <a:spcPts val="0"/>
              </a:spcAft>
              <a:buClrTx/>
              <a:buSzTx/>
              <a:buFontTx/>
              <a:buNone/>
              <a:tabLst/>
              <a:defRPr/>
            </a:pPr>
            <a:r>
              <a:rPr kumimoji="0" lang="ru-RU" sz="1800" b="0" i="0" u="none" strike="noStrike" kern="1200" cap="none" spc="0" normalizeH="0" baseline="0" noProof="0" dirty="0">
                <a:ln>
                  <a:noFill/>
                </a:ln>
                <a:solidFill>
                  <a:srgbClr val="002060"/>
                </a:solidFill>
                <a:effectLst/>
                <a:uLnTx/>
                <a:uFillTx/>
                <a:latin typeface="Calibri"/>
                <a:ea typeface="+mn-ea"/>
                <a:cs typeface="+mn-cs"/>
              </a:rPr>
              <a:t>В классическом варианте голова и плечи формируются после бычьего тренда и указывают на разворот цены и зарождение нового нисходящего тренда. Может использоваться и в перевёрнутом виде для поиска зарождающегося восходящего тренда.</a:t>
            </a:r>
          </a:p>
        </p:txBody>
      </p:sp>
      <p:sp>
        <p:nvSpPr>
          <p:cNvPr id="10" name="TextBox 9">
            <a:extLst>
              <a:ext uri="{FF2B5EF4-FFF2-40B4-BE49-F238E27FC236}">
                <a16:creationId xmlns:a16="http://schemas.microsoft.com/office/drawing/2014/main" id="{6082F3EA-B9D4-40D5-AFAA-8ABBEAA1D209}"/>
              </a:ext>
            </a:extLst>
          </p:cNvPr>
          <p:cNvSpPr txBox="1"/>
          <p:nvPr/>
        </p:nvSpPr>
        <p:spPr>
          <a:xfrm>
            <a:off x="4716016" y="857556"/>
            <a:ext cx="3816424" cy="463397"/>
          </a:xfrm>
          <a:prstGeom prst="rect">
            <a:avLst/>
          </a:prstGeom>
          <a:noFill/>
        </p:spPr>
        <p:txBody>
          <a:bodyPr wrap="square" rtlCol="0">
            <a:spAutoFit/>
          </a:bodyPr>
          <a:lstStyle/>
          <a:p>
            <a:pPr indent="450215" algn="just" fontAlgn="base">
              <a:lnSpc>
                <a:spcPct val="150000"/>
              </a:lnSpc>
              <a:spcAft>
                <a:spcPts val="800"/>
              </a:spcAft>
            </a:pPr>
            <a:r>
              <a:rPr lang="ru-RU" sz="1800" b="1">
                <a:solidFill>
                  <a:schemeClr val="bg1"/>
                </a:solidFill>
                <a:effectLst/>
                <a:ea typeface="Times New Roman" panose="02020603050405020304" pitchFamily="18" charset="0"/>
                <a:cs typeface="Times New Roman" panose="02020603050405020304" pitchFamily="18" charset="0"/>
              </a:rPr>
              <a:t>Модель «Голова и плечи»</a:t>
            </a:r>
            <a:endParaRPr lang="ru-RU" sz="1400">
              <a:solidFill>
                <a:schemeClr val="bg1"/>
              </a:solidFill>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81417404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lang="ru-RU" dirty="0"/>
              <a:t>Заголовок слайда</a:t>
            </a:r>
          </a:p>
        </p:txBody>
      </p:sp>
      <p:sp>
        <p:nvSpPr>
          <p:cNvPr id="24" name="Line 253"/>
          <p:cNvSpPr>
            <a:spLocks noChangeShapeType="1"/>
          </p:cNvSpPr>
          <p:nvPr/>
        </p:nvSpPr>
        <p:spPr bwMode="gray">
          <a:xfrm>
            <a:off x="2435696" y="5277937"/>
            <a:ext cx="4800600" cy="0"/>
          </a:xfrm>
          <a:prstGeom prst="line">
            <a:avLst/>
          </a:prstGeom>
          <a:noFill/>
          <a:ln w="25400">
            <a:solidFill>
              <a:schemeClr val="accent1">
                <a:lumMod val="75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25" name="Rectangle 254"/>
          <p:cNvSpPr>
            <a:spLocks noChangeArrowheads="1"/>
          </p:cNvSpPr>
          <p:nvPr/>
        </p:nvSpPr>
        <p:spPr bwMode="gray">
          <a:xfrm rot="3419336">
            <a:off x="2151533" y="4701675"/>
            <a:ext cx="479425" cy="520700"/>
          </a:xfrm>
          <a:prstGeom prst="rect">
            <a:avLst/>
          </a:prstGeom>
          <a:gradFill rotWithShape="1">
            <a:gsLst>
              <a:gs pos="0">
                <a:schemeClr val="folHlink"/>
              </a:gs>
              <a:gs pos="100000">
                <a:schemeClr val="fo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folHlink"/>
            </a:extrusionClr>
          </a:sp3d>
        </p:spPr>
        <p:txBody>
          <a:bodyPr wrap="none" anchor="ctr">
            <a:flatTx/>
          </a:bodyPr>
          <a:lstStyle/>
          <a:p>
            <a:endParaRPr lang="ru-RU"/>
          </a:p>
        </p:txBody>
      </p:sp>
      <p:sp>
        <p:nvSpPr>
          <p:cNvPr id="26" name="Text Box 255"/>
          <p:cNvSpPr txBox="1">
            <a:spLocks noChangeArrowheads="1"/>
          </p:cNvSpPr>
          <p:nvPr/>
        </p:nvSpPr>
        <p:spPr bwMode="gray">
          <a:xfrm>
            <a:off x="2207096" y="4744537"/>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charset="0"/>
              </a:rPr>
              <a:t>4</a:t>
            </a:r>
          </a:p>
        </p:txBody>
      </p:sp>
      <p:sp>
        <p:nvSpPr>
          <p:cNvPr id="27" name="Line 256"/>
          <p:cNvSpPr>
            <a:spLocks noChangeShapeType="1"/>
          </p:cNvSpPr>
          <p:nvPr/>
        </p:nvSpPr>
        <p:spPr bwMode="gray">
          <a:xfrm>
            <a:off x="2435696" y="2763337"/>
            <a:ext cx="4800600" cy="0"/>
          </a:xfrm>
          <a:prstGeom prst="line">
            <a:avLst/>
          </a:prstGeom>
          <a:noFill/>
          <a:ln w="25400">
            <a:solidFill>
              <a:schemeClr val="accent1">
                <a:lumMod val="75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28" name="Rectangle 257"/>
          <p:cNvSpPr>
            <a:spLocks noChangeArrowheads="1"/>
          </p:cNvSpPr>
          <p:nvPr/>
        </p:nvSpPr>
        <p:spPr bwMode="gray">
          <a:xfrm rot="3419336">
            <a:off x="2079525" y="2187075"/>
            <a:ext cx="479425" cy="520700"/>
          </a:xfrm>
          <a:prstGeom prst="rect">
            <a:avLst/>
          </a:prstGeom>
          <a:gradFill rotWithShape="1">
            <a:gsLst>
              <a:gs pos="0">
                <a:schemeClr val="accent1"/>
              </a:gs>
              <a:gs pos="100000">
                <a:schemeClr val="accent1">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1"/>
            </a:extrusionClr>
          </a:sp3d>
        </p:spPr>
        <p:txBody>
          <a:bodyPr wrap="none" anchor="ctr">
            <a:flatTx/>
          </a:bodyPr>
          <a:lstStyle/>
          <a:p>
            <a:endParaRPr lang="ru-RU">
              <a:solidFill>
                <a:srgbClr val="FF0000"/>
              </a:solidFill>
            </a:endParaRPr>
          </a:p>
        </p:txBody>
      </p:sp>
      <p:sp>
        <p:nvSpPr>
          <p:cNvPr id="29" name="Text Box 258"/>
          <p:cNvSpPr txBox="1">
            <a:spLocks noChangeArrowheads="1"/>
          </p:cNvSpPr>
          <p:nvPr/>
        </p:nvSpPr>
        <p:spPr bwMode="gray">
          <a:xfrm>
            <a:off x="2777051" y="2089660"/>
            <a:ext cx="4520148" cy="461665"/>
          </a:xfrm>
          <a:prstGeom prst="rect">
            <a:avLst/>
          </a:prstGeom>
          <a:noFill/>
          <a:ln w="9525" algn="ctr">
            <a:noFill/>
            <a:miter lim="800000"/>
            <a:headEnd/>
            <a:tailEnd/>
          </a:ln>
          <a:effectLst/>
        </p:spPr>
        <p:txBody>
          <a:bodyPr wrap="none">
            <a:spAutoFit/>
          </a:bodyPr>
          <a:lstStyle/>
          <a:p>
            <a:pPr eaLnBrk="0" hangingPunct="0"/>
            <a:r>
              <a:rPr lang="ru-RU" sz="2400" dirty="0">
                <a:solidFill>
                  <a:schemeClr val="accent1">
                    <a:lumMod val="75000"/>
                  </a:schemeClr>
                </a:solidFill>
                <a:latin typeface="Arial" charset="0"/>
              </a:rPr>
              <a:t>Основы технического анализа</a:t>
            </a:r>
            <a:endParaRPr lang="en-US" sz="2400" dirty="0">
              <a:solidFill>
                <a:schemeClr val="accent1">
                  <a:lumMod val="75000"/>
                </a:schemeClr>
              </a:solidFill>
              <a:latin typeface="Arial" charset="0"/>
            </a:endParaRPr>
          </a:p>
        </p:txBody>
      </p:sp>
      <p:sp>
        <p:nvSpPr>
          <p:cNvPr id="30" name="Text Box 259"/>
          <p:cNvSpPr txBox="1">
            <a:spLocks noChangeArrowheads="1"/>
          </p:cNvSpPr>
          <p:nvPr/>
        </p:nvSpPr>
        <p:spPr bwMode="gray">
          <a:xfrm>
            <a:off x="2207096" y="2229937"/>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charset="0"/>
              </a:rPr>
              <a:t>1</a:t>
            </a:r>
          </a:p>
        </p:txBody>
      </p:sp>
      <p:sp>
        <p:nvSpPr>
          <p:cNvPr id="31" name="Line 260"/>
          <p:cNvSpPr>
            <a:spLocks noChangeShapeType="1"/>
          </p:cNvSpPr>
          <p:nvPr/>
        </p:nvSpPr>
        <p:spPr bwMode="gray">
          <a:xfrm>
            <a:off x="2435696" y="3601537"/>
            <a:ext cx="4800600" cy="0"/>
          </a:xfrm>
          <a:prstGeom prst="line">
            <a:avLst/>
          </a:prstGeom>
          <a:noFill/>
          <a:ln w="25400">
            <a:solidFill>
              <a:schemeClr val="accent1">
                <a:lumMod val="75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32" name="Rectangle 261"/>
          <p:cNvSpPr>
            <a:spLocks noChangeArrowheads="1"/>
          </p:cNvSpPr>
          <p:nvPr/>
        </p:nvSpPr>
        <p:spPr bwMode="gray">
          <a:xfrm rot="3419336">
            <a:off x="2151533" y="3025275"/>
            <a:ext cx="479425" cy="520700"/>
          </a:xfrm>
          <a:prstGeom prst="rect">
            <a:avLst/>
          </a:prstGeom>
          <a:gradFill rotWithShape="1">
            <a:gsLst>
              <a:gs pos="0">
                <a:schemeClr val="accent2"/>
              </a:gs>
              <a:gs pos="100000">
                <a:schemeClr val="accent2">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accent2"/>
            </a:extrusionClr>
          </a:sp3d>
        </p:spPr>
        <p:txBody>
          <a:bodyPr wrap="none" anchor="ctr">
            <a:flatTx/>
          </a:bodyPr>
          <a:lstStyle/>
          <a:p>
            <a:endParaRPr lang="ru-RU"/>
          </a:p>
        </p:txBody>
      </p:sp>
      <p:sp>
        <p:nvSpPr>
          <p:cNvPr id="33" name="Text Box 262"/>
          <p:cNvSpPr txBox="1">
            <a:spLocks noChangeArrowheads="1"/>
          </p:cNvSpPr>
          <p:nvPr/>
        </p:nvSpPr>
        <p:spPr bwMode="gray">
          <a:xfrm>
            <a:off x="2207096" y="3068137"/>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charset="0"/>
              </a:rPr>
              <a:t>2</a:t>
            </a:r>
          </a:p>
        </p:txBody>
      </p:sp>
      <p:sp>
        <p:nvSpPr>
          <p:cNvPr id="34" name="Line 263"/>
          <p:cNvSpPr>
            <a:spLocks noChangeShapeType="1"/>
          </p:cNvSpPr>
          <p:nvPr/>
        </p:nvSpPr>
        <p:spPr bwMode="gray">
          <a:xfrm>
            <a:off x="2437284" y="4438150"/>
            <a:ext cx="4799012" cy="1587"/>
          </a:xfrm>
          <a:prstGeom prst="line">
            <a:avLst/>
          </a:prstGeom>
          <a:noFill/>
          <a:ln w="25400">
            <a:solidFill>
              <a:schemeClr val="accent1">
                <a:lumMod val="75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35" name="Rectangle 264"/>
          <p:cNvSpPr>
            <a:spLocks noChangeArrowheads="1"/>
          </p:cNvSpPr>
          <p:nvPr/>
        </p:nvSpPr>
        <p:spPr bwMode="gray">
          <a:xfrm rot="3419336">
            <a:off x="2151533" y="3863475"/>
            <a:ext cx="479425" cy="520700"/>
          </a:xfrm>
          <a:prstGeom prst="rect">
            <a:avLst/>
          </a:prstGeom>
          <a:gradFill rotWithShape="1">
            <a:gsLst>
              <a:gs pos="0">
                <a:schemeClr val="hlink"/>
              </a:gs>
              <a:gs pos="100000">
                <a:schemeClr val="hlink">
                  <a:gamma/>
                  <a:shade val="46275"/>
                  <a:invGamma/>
                </a:scheme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chemeClr val="hlink"/>
            </a:extrusionClr>
          </a:sp3d>
        </p:spPr>
        <p:txBody>
          <a:bodyPr wrap="none" anchor="ctr">
            <a:flatTx/>
          </a:bodyPr>
          <a:lstStyle/>
          <a:p>
            <a:endParaRPr lang="ru-RU"/>
          </a:p>
        </p:txBody>
      </p:sp>
      <p:sp>
        <p:nvSpPr>
          <p:cNvPr id="36" name="Text Box 265"/>
          <p:cNvSpPr txBox="1">
            <a:spLocks noChangeArrowheads="1"/>
          </p:cNvSpPr>
          <p:nvPr/>
        </p:nvSpPr>
        <p:spPr bwMode="gray">
          <a:xfrm>
            <a:off x="2207096" y="3906337"/>
            <a:ext cx="354013" cy="457200"/>
          </a:xfrm>
          <a:prstGeom prst="rect">
            <a:avLst/>
          </a:prstGeom>
          <a:noFill/>
          <a:ln w="9525" algn="ctr">
            <a:noFill/>
            <a:miter lim="800000"/>
            <a:headEnd/>
            <a:tailEnd/>
          </a:ln>
          <a:effectLst/>
        </p:spPr>
        <p:txBody>
          <a:bodyPr wrap="none">
            <a:spAutoFit/>
          </a:bodyPr>
          <a:lstStyle/>
          <a:p>
            <a:pPr algn="ctr" eaLnBrk="0" hangingPunct="0"/>
            <a:r>
              <a:rPr lang="en-US" sz="2400" b="1" dirty="0">
                <a:solidFill>
                  <a:srgbClr val="FFFFFF"/>
                </a:solidFill>
                <a:latin typeface="Arial" charset="0"/>
              </a:rPr>
              <a:t>3</a:t>
            </a:r>
          </a:p>
        </p:txBody>
      </p:sp>
      <p:sp>
        <p:nvSpPr>
          <p:cNvPr id="37" name="Line 266"/>
          <p:cNvSpPr>
            <a:spLocks noChangeShapeType="1"/>
          </p:cNvSpPr>
          <p:nvPr/>
        </p:nvSpPr>
        <p:spPr bwMode="gray">
          <a:xfrm>
            <a:off x="2435696" y="6138362"/>
            <a:ext cx="4800600" cy="0"/>
          </a:xfrm>
          <a:prstGeom prst="line">
            <a:avLst/>
          </a:prstGeom>
          <a:noFill/>
          <a:ln w="25400">
            <a:solidFill>
              <a:schemeClr val="accent1">
                <a:lumMod val="75000"/>
              </a:schemeClr>
            </a:solidFill>
            <a:prstDash val="sysDot"/>
            <a:round/>
            <a:headEnd/>
            <a:tailEnd type="oval" w="med" len="med"/>
          </a:ln>
          <a:effectLst/>
        </p:spPr>
        <p:txBody>
          <a:bodyPr wrap="none" anchor="ctr"/>
          <a:lstStyle/>
          <a:p>
            <a:endParaRPr lang="ru-RU">
              <a:ln>
                <a:solidFill>
                  <a:schemeClr val="accent6">
                    <a:lumMod val="60000"/>
                    <a:lumOff val="40000"/>
                  </a:schemeClr>
                </a:solidFill>
              </a:ln>
              <a:solidFill>
                <a:schemeClr val="bg2">
                  <a:lumMod val="25000"/>
                </a:schemeClr>
              </a:solidFill>
            </a:endParaRPr>
          </a:p>
        </p:txBody>
      </p:sp>
      <p:sp>
        <p:nvSpPr>
          <p:cNvPr id="38" name="Rectangle 267"/>
          <p:cNvSpPr>
            <a:spLocks noChangeArrowheads="1"/>
          </p:cNvSpPr>
          <p:nvPr/>
        </p:nvSpPr>
        <p:spPr bwMode="ltGray">
          <a:xfrm rot="3419336">
            <a:off x="2151533" y="5562100"/>
            <a:ext cx="479425" cy="520700"/>
          </a:xfrm>
          <a:prstGeom prst="rect">
            <a:avLst/>
          </a:prstGeom>
          <a:gradFill rotWithShape="1">
            <a:gsLst>
              <a:gs pos="0">
                <a:srgbClr val="990099"/>
              </a:gs>
              <a:gs pos="100000">
                <a:srgbClr val="990099">
                  <a:gamma/>
                  <a:shade val="46275"/>
                  <a:invGamma/>
                </a:srgbClr>
              </a:gs>
            </a:gsLst>
            <a:lin ang="5400000" scaled="1"/>
          </a:gradFill>
          <a:ln w="9525">
            <a:miter lim="800000"/>
            <a:headEnd/>
            <a:tailEnd/>
          </a:ln>
          <a:effectLst/>
          <a:scene3d>
            <a:camera prst="legacyPerspectiveFront">
              <a:rot lat="0" lon="1500000" rev="0"/>
            </a:camera>
            <a:lightRig rig="legacyFlat4" dir="b"/>
          </a:scene3d>
          <a:sp3d extrusionH="430200" prstMaterial="legacyMatte">
            <a:bevelT w="13500" h="13500" prst="angle"/>
            <a:bevelB w="13500" h="13500" prst="angle"/>
            <a:extrusionClr>
              <a:srgbClr val="990099"/>
            </a:extrusionClr>
          </a:sp3d>
        </p:spPr>
        <p:txBody>
          <a:bodyPr wrap="none" anchor="ctr">
            <a:flatTx/>
          </a:bodyPr>
          <a:lstStyle/>
          <a:p>
            <a:endParaRPr lang="ru-RU"/>
          </a:p>
        </p:txBody>
      </p:sp>
      <p:sp>
        <p:nvSpPr>
          <p:cNvPr id="39" name="Text Box 268"/>
          <p:cNvSpPr txBox="1">
            <a:spLocks noChangeArrowheads="1"/>
          </p:cNvSpPr>
          <p:nvPr/>
        </p:nvSpPr>
        <p:spPr bwMode="gray">
          <a:xfrm>
            <a:off x="2207096" y="5604962"/>
            <a:ext cx="354013" cy="457200"/>
          </a:xfrm>
          <a:prstGeom prst="rect">
            <a:avLst/>
          </a:prstGeom>
          <a:noFill/>
          <a:ln w="9525" algn="ctr">
            <a:noFill/>
            <a:miter lim="800000"/>
            <a:headEnd/>
            <a:tailEnd/>
          </a:ln>
          <a:effectLst/>
        </p:spPr>
        <p:txBody>
          <a:bodyPr wrap="none">
            <a:spAutoFit/>
          </a:bodyPr>
          <a:lstStyle/>
          <a:p>
            <a:pPr algn="ctr" eaLnBrk="0" hangingPunct="0"/>
            <a:r>
              <a:rPr lang="en-US" sz="2400" b="1">
                <a:solidFill>
                  <a:srgbClr val="FFFFFF"/>
                </a:solidFill>
                <a:latin typeface="Arial" charset="0"/>
              </a:rPr>
              <a:t>5</a:t>
            </a:r>
          </a:p>
        </p:txBody>
      </p:sp>
      <p:sp>
        <p:nvSpPr>
          <p:cNvPr id="40" name="Text Box 269"/>
          <p:cNvSpPr txBox="1">
            <a:spLocks noChangeArrowheads="1"/>
          </p:cNvSpPr>
          <p:nvPr/>
        </p:nvSpPr>
        <p:spPr bwMode="gray">
          <a:xfrm>
            <a:off x="2751264" y="2921769"/>
            <a:ext cx="6022611" cy="461665"/>
          </a:xfrm>
          <a:prstGeom prst="rect">
            <a:avLst/>
          </a:prstGeom>
          <a:noFill/>
          <a:ln w="9525" algn="ctr">
            <a:noFill/>
            <a:miter lim="800000"/>
            <a:headEnd/>
            <a:tailEnd/>
          </a:ln>
          <a:effectLst/>
        </p:spPr>
        <p:txBody>
          <a:bodyPr wrap="none">
            <a:spAutoFit/>
          </a:bodyPr>
          <a:lstStyle/>
          <a:p>
            <a:pPr eaLnBrk="0" hangingPunct="0"/>
            <a:r>
              <a:rPr lang="ru-RU" sz="2400" dirty="0">
                <a:solidFill>
                  <a:schemeClr val="accent1">
                    <a:lumMod val="75000"/>
                  </a:schemeClr>
                </a:solidFill>
                <a:latin typeface="Arial" charset="0"/>
              </a:rPr>
              <a:t>Основные методы технического анализа</a:t>
            </a:r>
            <a:endParaRPr lang="en-US" sz="2400" dirty="0">
              <a:solidFill>
                <a:schemeClr val="accent1">
                  <a:lumMod val="75000"/>
                </a:schemeClr>
              </a:solidFill>
              <a:latin typeface="Arial" charset="0"/>
            </a:endParaRPr>
          </a:p>
        </p:txBody>
      </p:sp>
      <p:sp>
        <p:nvSpPr>
          <p:cNvPr id="41" name="Text Box 270"/>
          <p:cNvSpPr txBox="1">
            <a:spLocks noChangeArrowheads="1"/>
          </p:cNvSpPr>
          <p:nvPr/>
        </p:nvSpPr>
        <p:spPr bwMode="gray">
          <a:xfrm>
            <a:off x="2752923" y="3749094"/>
            <a:ext cx="5331075" cy="461665"/>
          </a:xfrm>
          <a:prstGeom prst="rect">
            <a:avLst/>
          </a:prstGeom>
          <a:noFill/>
          <a:ln w="9525" algn="ctr">
            <a:noFill/>
            <a:miter lim="800000"/>
            <a:headEnd/>
            <a:tailEnd/>
          </a:ln>
          <a:effectLst/>
        </p:spPr>
        <p:txBody>
          <a:bodyPr wrap="none">
            <a:spAutoFit/>
          </a:bodyPr>
          <a:lstStyle/>
          <a:p>
            <a:pPr eaLnBrk="0" hangingPunct="0"/>
            <a:r>
              <a:rPr lang="ru-RU" sz="2400" dirty="0">
                <a:solidFill>
                  <a:schemeClr val="accent1">
                    <a:lumMod val="75000"/>
                  </a:schemeClr>
                </a:solidFill>
                <a:latin typeface="Arial" charset="0"/>
              </a:rPr>
              <a:t>Индикаторы в техническом анализе</a:t>
            </a:r>
            <a:endParaRPr lang="en-US" sz="2400" dirty="0">
              <a:solidFill>
                <a:schemeClr val="accent1">
                  <a:lumMod val="75000"/>
                </a:schemeClr>
              </a:solidFill>
              <a:latin typeface="Arial" charset="0"/>
            </a:endParaRPr>
          </a:p>
        </p:txBody>
      </p:sp>
      <p:sp>
        <p:nvSpPr>
          <p:cNvPr id="42" name="Text Box 271"/>
          <p:cNvSpPr txBox="1">
            <a:spLocks noChangeArrowheads="1"/>
          </p:cNvSpPr>
          <p:nvPr/>
        </p:nvSpPr>
        <p:spPr bwMode="gray">
          <a:xfrm>
            <a:off x="2791787" y="4558842"/>
            <a:ext cx="4462184" cy="461665"/>
          </a:xfrm>
          <a:prstGeom prst="rect">
            <a:avLst/>
          </a:prstGeom>
          <a:noFill/>
          <a:ln w="9525" algn="ctr">
            <a:noFill/>
            <a:miter lim="800000"/>
            <a:headEnd/>
            <a:tailEnd/>
          </a:ln>
          <a:effectLst/>
        </p:spPr>
        <p:txBody>
          <a:bodyPr wrap="none">
            <a:spAutoFit/>
          </a:bodyPr>
          <a:lstStyle/>
          <a:p>
            <a:pPr eaLnBrk="0" hangingPunct="0"/>
            <a:r>
              <a:rPr lang="ru-RU" sz="2400" dirty="0">
                <a:solidFill>
                  <a:schemeClr val="accent1">
                    <a:lumMod val="75000"/>
                  </a:schemeClr>
                </a:solidFill>
                <a:latin typeface="Arial" charset="0"/>
              </a:rPr>
              <a:t>Фигуры технического анализа</a:t>
            </a:r>
            <a:endParaRPr lang="en-US" sz="2400" dirty="0">
              <a:solidFill>
                <a:schemeClr val="accent1">
                  <a:lumMod val="75000"/>
                </a:schemeClr>
              </a:solidFill>
              <a:latin typeface="Arial" charset="0"/>
            </a:endParaRPr>
          </a:p>
        </p:txBody>
      </p:sp>
      <p:sp>
        <p:nvSpPr>
          <p:cNvPr id="43" name="Text Box 272"/>
          <p:cNvSpPr txBox="1">
            <a:spLocks noChangeArrowheads="1"/>
          </p:cNvSpPr>
          <p:nvPr/>
        </p:nvSpPr>
        <p:spPr bwMode="gray">
          <a:xfrm>
            <a:off x="2807394" y="5448440"/>
            <a:ext cx="3126433" cy="461665"/>
          </a:xfrm>
          <a:prstGeom prst="rect">
            <a:avLst/>
          </a:prstGeom>
          <a:noFill/>
          <a:ln w="9525" algn="ctr">
            <a:noFill/>
            <a:miter lim="800000"/>
            <a:headEnd/>
            <a:tailEnd/>
          </a:ln>
          <a:effectLst/>
        </p:spPr>
        <p:txBody>
          <a:bodyPr wrap="none">
            <a:spAutoFit/>
          </a:bodyPr>
          <a:lstStyle/>
          <a:p>
            <a:pPr eaLnBrk="0" hangingPunct="0"/>
            <a:r>
              <a:rPr lang="ru-RU" sz="2400" dirty="0">
                <a:solidFill>
                  <a:schemeClr val="accent1">
                    <a:lumMod val="75000"/>
                  </a:schemeClr>
                </a:solidFill>
                <a:latin typeface="Arial" charset="0"/>
              </a:rPr>
              <a:t>Циклический анализ</a:t>
            </a:r>
            <a:endParaRPr lang="en-US" sz="2400" dirty="0">
              <a:solidFill>
                <a:schemeClr val="accent1">
                  <a:lumMod val="75000"/>
                </a:schemeClr>
              </a:solidFill>
              <a:latin typeface="Arial" charset="0"/>
            </a:endParaRPr>
          </a:p>
        </p:txBody>
      </p:sp>
    </p:spTree>
    <p:extLst>
      <p:ext uri="{BB962C8B-B14F-4D97-AF65-F5344CB8AC3E}">
        <p14:creationId xmlns:p14="http://schemas.microsoft.com/office/powerpoint/2010/main" val="13430243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a:extLst>
              <a:ext uri="{FF2B5EF4-FFF2-40B4-BE49-F238E27FC236}">
                <a16:creationId xmlns:a16="http://schemas.microsoft.com/office/drawing/2014/main" id="{B35C9B5D-1403-4B64-A9E4-B5A7A61E7047}"/>
              </a:ext>
            </a:extLst>
          </p:cNvPr>
          <p:cNvSpPr txBox="1">
            <a:spLocks/>
          </p:cNvSpPr>
          <p:nvPr/>
        </p:nvSpPr>
        <p:spPr>
          <a:xfrm>
            <a:off x="2123728" y="332656"/>
            <a:ext cx="6948264" cy="680552"/>
          </a:xfrm>
          <a:prstGeom prst="rect">
            <a:avLst/>
          </a:prstGeom>
        </p:spPr>
        <p:txBody>
          <a:bodyPr/>
          <a:lstStyle>
            <a:lvl1pPr algn="ctr" defTabSz="914400" rtl="0" eaLnBrk="1" latinLnBrk="0" hangingPunct="1">
              <a:spcBef>
                <a:spcPct val="0"/>
              </a:spcBef>
              <a:buNone/>
              <a:defRPr sz="4400" kern="1200">
                <a:solidFill>
                  <a:schemeClr val="accent1">
                    <a:lumMod val="20000"/>
                    <a:lumOff val="80000"/>
                  </a:schemeClr>
                </a:solidFill>
                <a:effectLst>
                  <a:outerShdw blurRad="38100" dist="38100" dir="2700000" algn="tl">
                    <a:srgbClr val="000000">
                      <a:alpha val="43137"/>
                    </a:srgbClr>
                  </a:outerShdw>
                </a:effectLst>
                <a:latin typeface="+mj-lt"/>
                <a:ea typeface="+mj-ea"/>
                <a:cs typeface="+mj-cs"/>
              </a:defRPr>
            </a:lvl1pPr>
          </a:lstStyle>
          <a:p>
            <a:r>
              <a:rPr lang="ru-RU" sz="3200" dirty="0">
                <a:solidFill>
                  <a:srgbClr val="629DD1">
                    <a:lumMod val="20000"/>
                    <a:lumOff val="80000"/>
                  </a:srgbClr>
                </a:solidFill>
                <a:latin typeface="Calibri"/>
              </a:rPr>
              <a:t>4.	Фигуры технического анализа</a:t>
            </a:r>
            <a:endParaRPr lang="ru-RU" dirty="0"/>
          </a:p>
        </p:txBody>
      </p:sp>
      <p:sp>
        <p:nvSpPr>
          <p:cNvPr id="7" name="TextBox 6">
            <a:extLst>
              <a:ext uri="{FF2B5EF4-FFF2-40B4-BE49-F238E27FC236}">
                <a16:creationId xmlns:a16="http://schemas.microsoft.com/office/drawing/2014/main" id="{226E3590-65A6-49DC-8CE1-0BB1B461D0E4}"/>
              </a:ext>
            </a:extLst>
          </p:cNvPr>
          <p:cNvSpPr txBox="1"/>
          <p:nvPr/>
        </p:nvSpPr>
        <p:spPr>
          <a:xfrm>
            <a:off x="107504" y="1988840"/>
            <a:ext cx="3384376" cy="2585323"/>
          </a:xfrm>
          <a:prstGeom prst="rect">
            <a:avLst/>
          </a:prstGeom>
          <a:noFill/>
        </p:spPr>
        <p:txBody>
          <a:bodyPr wrap="square">
            <a:spAutoFit/>
          </a:bodyPr>
          <a:lstStyle/>
          <a:p>
            <a:pPr indent="457200" algn="just"/>
            <a:r>
              <a:rPr lang="ru-RU" dirty="0">
                <a:solidFill>
                  <a:srgbClr val="C00000"/>
                </a:solidFill>
              </a:rPr>
              <a:t>Двойной пик или двойное дно </a:t>
            </a:r>
            <a:r>
              <a:rPr lang="ru-RU" dirty="0">
                <a:solidFill>
                  <a:srgbClr val="002060"/>
                </a:solidFill>
              </a:rPr>
              <a:t>- легко распознаваемый шаблон, который считается одной из самых надёжных графических моделей. Это делает его фаворитом для многих трейдеров, опирающихся на технический анализ.</a:t>
            </a:r>
          </a:p>
        </p:txBody>
      </p:sp>
      <p:sp>
        <p:nvSpPr>
          <p:cNvPr id="10" name="TextBox 9">
            <a:extLst>
              <a:ext uri="{FF2B5EF4-FFF2-40B4-BE49-F238E27FC236}">
                <a16:creationId xmlns:a16="http://schemas.microsoft.com/office/drawing/2014/main" id="{6082F3EA-B9D4-40D5-AFAA-8ABBEAA1D209}"/>
              </a:ext>
            </a:extLst>
          </p:cNvPr>
          <p:cNvSpPr txBox="1"/>
          <p:nvPr/>
        </p:nvSpPr>
        <p:spPr>
          <a:xfrm>
            <a:off x="4716016" y="857556"/>
            <a:ext cx="3816424" cy="463397"/>
          </a:xfrm>
          <a:prstGeom prst="rect">
            <a:avLst/>
          </a:prstGeom>
          <a:noFill/>
        </p:spPr>
        <p:txBody>
          <a:bodyPr wrap="square" rtlCol="0">
            <a:spAutoFit/>
          </a:bodyPr>
          <a:lstStyle/>
          <a:p>
            <a:pPr indent="450215" algn="just" fontAlgn="base">
              <a:lnSpc>
                <a:spcPct val="150000"/>
              </a:lnSpc>
              <a:spcAft>
                <a:spcPts val="800"/>
              </a:spcAft>
            </a:pPr>
            <a:r>
              <a:rPr lang="ru-RU" sz="1800" b="1" dirty="0">
                <a:solidFill>
                  <a:schemeClr val="bg1"/>
                </a:solidFill>
                <a:effectLst/>
                <a:ea typeface="Times New Roman" panose="02020603050405020304" pitchFamily="18" charset="0"/>
                <a:cs typeface="Times New Roman" panose="02020603050405020304" pitchFamily="18" charset="0"/>
              </a:rPr>
              <a:t>Двойное дно/двойной пик</a:t>
            </a:r>
            <a:endParaRPr lang="ru-RU" sz="1400" dirty="0">
              <a:solidFill>
                <a:schemeClr val="bg1"/>
              </a:solidFill>
              <a:effectLst/>
              <a:ea typeface="Calibri" panose="020F0502020204030204" pitchFamily="34" charset="0"/>
              <a:cs typeface="Times New Roman" panose="02020603050405020304" pitchFamily="18" charset="0"/>
            </a:endParaRPr>
          </a:p>
        </p:txBody>
      </p:sp>
      <p:pic>
        <p:nvPicPr>
          <p:cNvPr id="8" name="Рисунок 7" descr="Двойное дно">
            <a:extLst>
              <a:ext uri="{FF2B5EF4-FFF2-40B4-BE49-F238E27FC236}">
                <a16:creationId xmlns:a16="http://schemas.microsoft.com/office/drawing/2014/main" id="{05C796E7-4589-424F-A6E4-1389DE5A4F67}"/>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07904" y="1628800"/>
            <a:ext cx="5256584" cy="2754988"/>
          </a:xfrm>
          <a:prstGeom prst="rect">
            <a:avLst/>
          </a:prstGeom>
          <a:noFill/>
          <a:ln>
            <a:noFill/>
          </a:ln>
        </p:spPr>
      </p:pic>
      <p:sp>
        <p:nvSpPr>
          <p:cNvPr id="11" name="TextBox 10">
            <a:extLst>
              <a:ext uri="{FF2B5EF4-FFF2-40B4-BE49-F238E27FC236}">
                <a16:creationId xmlns:a16="http://schemas.microsoft.com/office/drawing/2014/main" id="{6D661B75-0C57-4EC2-ADDC-E252ABA1DF73}"/>
              </a:ext>
            </a:extLst>
          </p:cNvPr>
          <p:cNvSpPr txBox="1"/>
          <p:nvPr/>
        </p:nvSpPr>
        <p:spPr>
          <a:xfrm>
            <a:off x="187769" y="4966537"/>
            <a:ext cx="8768462" cy="923330"/>
          </a:xfrm>
          <a:prstGeom prst="rect">
            <a:avLst/>
          </a:prstGeom>
          <a:noFill/>
        </p:spPr>
        <p:txBody>
          <a:bodyPr wrap="square">
            <a:spAutoFit/>
          </a:bodyPr>
          <a:lstStyle/>
          <a:p>
            <a:pPr indent="457200" algn="just"/>
            <a:r>
              <a:rPr lang="ru-RU" dirty="0">
                <a:solidFill>
                  <a:srgbClr val="002060"/>
                </a:solidFill>
              </a:rPr>
              <a:t>Образец формируется после устойчивого тренда, когда цена достигает дважды одного и того же уровня без пробоя ценовой планки. Шаблон сигнализирует о начале разворота тренда на среднесрочный или долгосрочный период.</a:t>
            </a:r>
          </a:p>
        </p:txBody>
      </p:sp>
    </p:spTree>
    <p:extLst>
      <p:ext uri="{BB962C8B-B14F-4D97-AF65-F5344CB8AC3E}">
        <p14:creationId xmlns:p14="http://schemas.microsoft.com/office/powerpoint/2010/main" val="1076321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a:extLst>
              <a:ext uri="{FF2B5EF4-FFF2-40B4-BE49-F238E27FC236}">
                <a16:creationId xmlns:a16="http://schemas.microsoft.com/office/drawing/2014/main" id="{B35C9B5D-1403-4B64-A9E4-B5A7A61E7047}"/>
              </a:ext>
            </a:extLst>
          </p:cNvPr>
          <p:cNvSpPr txBox="1">
            <a:spLocks/>
          </p:cNvSpPr>
          <p:nvPr/>
        </p:nvSpPr>
        <p:spPr>
          <a:xfrm>
            <a:off x="2123728" y="332656"/>
            <a:ext cx="6948264" cy="680552"/>
          </a:xfrm>
          <a:prstGeom prst="rect">
            <a:avLst/>
          </a:prstGeom>
        </p:spPr>
        <p:txBody>
          <a:bodyPr/>
          <a:lstStyle>
            <a:lvl1pPr algn="ctr" defTabSz="914400" rtl="0" eaLnBrk="1" latinLnBrk="0" hangingPunct="1">
              <a:spcBef>
                <a:spcPct val="0"/>
              </a:spcBef>
              <a:buNone/>
              <a:defRPr sz="4400" kern="1200">
                <a:solidFill>
                  <a:schemeClr val="accent1">
                    <a:lumMod val="20000"/>
                    <a:lumOff val="80000"/>
                  </a:schemeClr>
                </a:solidFill>
                <a:effectLst>
                  <a:outerShdw blurRad="38100" dist="38100" dir="2700000" algn="tl">
                    <a:srgbClr val="000000">
                      <a:alpha val="43137"/>
                    </a:srgbClr>
                  </a:outerShdw>
                </a:effectLst>
                <a:latin typeface="+mj-lt"/>
                <a:ea typeface="+mj-ea"/>
                <a:cs typeface="+mj-cs"/>
              </a:defRPr>
            </a:lvl1pPr>
          </a:lstStyle>
          <a:p>
            <a:r>
              <a:rPr lang="ru-RU" sz="3200" dirty="0">
                <a:solidFill>
                  <a:srgbClr val="629DD1">
                    <a:lumMod val="20000"/>
                    <a:lumOff val="80000"/>
                  </a:srgbClr>
                </a:solidFill>
                <a:latin typeface="Calibri"/>
              </a:rPr>
              <a:t>4.	Фигуры технического анализа</a:t>
            </a:r>
            <a:endParaRPr lang="ru-RU" dirty="0"/>
          </a:p>
        </p:txBody>
      </p:sp>
      <p:sp>
        <p:nvSpPr>
          <p:cNvPr id="7" name="TextBox 6">
            <a:extLst>
              <a:ext uri="{FF2B5EF4-FFF2-40B4-BE49-F238E27FC236}">
                <a16:creationId xmlns:a16="http://schemas.microsoft.com/office/drawing/2014/main" id="{226E3590-65A6-49DC-8CE1-0BB1B461D0E4}"/>
              </a:ext>
            </a:extLst>
          </p:cNvPr>
          <p:cNvSpPr txBox="1"/>
          <p:nvPr/>
        </p:nvSpPr>
        <p:spPr>
          <a:xfrm>
            <a:off x="107504" y="1891463"/>
            <a:ext cx="8964488" cy="923330"/>
          </a:xfrm>
          <a:prstGeom prst="rect">
            <a:avLst/>
          </a:prstGeom>
          <a:noFill/>
        </p:spPr>
        <p:txBody>
          <a:bodyPr wrap="square">
            <a:spAutoFit/>
          </a:bodyPr>
          <a:lstStyle/>
          <a:p>
            <a:pPr indent="457200" algn="just"/>
            <a:r>
              <a:rPr lang="ru-RU" dirty="0">
                <a:solidFill>
                  <a:srgbClr val="C00000"/>
                </a:solidFill>
              </a:rPr>
              <a:t>Triple </a:t>
            </a:r>
            <a:r>
              <a:rPr lang="ru-RU" dirty="0" err="1">
                <a:solidFill>
                  <a:srgbClr val="C00000"/>
                </a:solidFill>
              </a:rPr>
              <a:t>Tops</a:t>
            </a:r>
            <a:r>
              <a:rPr lang="ru-RU" dirty="0">
                <a:solidFill>
                  <a:srgbClr val="C00000"/>
                </a:solidFill>
              </a:rPr>
              <a:t> и Triple </a:t>
            </a:r>
            <a:r>
              <a:rPr lang="ru-RU" dirty="0" err="1">
                <a:solidFill>
                  <a:srgbClr val="C00000"/>
                </a:solidFill>
              </a:rPr>
              <a:t>Bottoms</a:t>
            </a:r>
            <a:r>
              <a:rPr lang="ru-RU" dirty="0">
                <a:solidFill>
                  <a:srgbClr val="C00000"/>
                </a:solidFill>
              </a:rPr>
              <a:t> - </a:t>
            </a:r>
            <a:r>
              <a:rPr lang="ru-RU" dirty="0">
                <a:solidFill>
                  <a:srgbClr val="002060"/>
                </a:solidFill>
              </a:rPr>
              <a:t>это паттерны разворота, которые не так распространены, как первые два. Действуют аналогичным образом и могут стать мощным торговым сигналом, указывающим на разворот тренда.</a:t>
            </a:r>
          </a:p>
        </p:txBody>
      </p:sp>
      <p:sp>
        <p:nvSpPr>
          <p:cNvPr id="10" name="TextBox 9">
            <a:extLst>
              <a:ext uri="{FF2B5EF4-FFF2-40B4-BE49-F238E27FC236}">
                <a16:creationId xmlns:a16="http://schemas.microsoft.com/office/drawing/2014/main" id="{6082F3EA-B9D4-40D5-AFAA-8ABBEAA1D209}"/>
              </a:ext>
            </a:extLst>
          </p:cNvPr>
          <p:cNvSpPr txBox="1"/>
          <p:nvPr/>
        </p:nvSpPr>
        <p:spPr>
          <a:xfrm>
            <a:off x="4716016" y="857556"/>
            <a:ext cx="3816424" cy="463397"/>
          </a:xfrm>
          <a:prstGeom prst="rect">
            <a:avLst/>
          </a:prstGeom>
          <a:noFill/>
        </p:spPr>
        <p:txBody>
          <a:bodyPr wrap="square" rtlCol="0">
            <a:spAutoFit/>
          </a:bodyPr>
          <a:lstStyle/>
          <a:p>
            <a:pPr indent="450215" algn="just" fontAlgn="base">
              <a:lnSpc>
                <a:spcPct val="150000"/>
              </a:lnSpc>
              <a:spcAft>
                <a:spcPts val="800"/>
              </a:spcAft>
            </a:pPr>
            <a:r>
              <a:rPr lang="ru-RU" sz="1800" b="1" dirty="0">
                <a:solidFill>
                  <a:schemeClr val="bg1"/>
                </a:solidFill>
                <a:effectLst/>
                <a:ea typeface="Times New Roman" panose="02020603050405020304" pitchFamily="18" charset="0"/>
                <a:cs typeface="Times New Roman" panose="02020603050405020304" pitchFamily="18" charset="0"/>
              </a:rPr>
              <a:t>Тройной пик/тройное дно</a:t>
            </a:r>
            <a:endParaRPr lang="ru-RU" sz="1400" dirty="0">
              <a:solidFill>
                <a:schemeClr val="bg1"/>
              </a:solidFill>
              <a:effectLs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D661B75-0C57-4EC2-ADDC-E252ABA1DF73}"/>
              </a:ext>
            </a:extLst>
          </p:cNvPr>
          <p:cNvSpPr txBox="1"/>
          <p:nvPr/>
        </p:nvSpPr>
        <p:spPr>
          <a:xfrm>
            <a:off x="165764" y="5864390"/>
            <a:ext cx="8768462" cy="646331"/>
          </a:xfrm>
          <a:prstGeom prst="rect">
            <a:avLst/>
          </a:prstGeom>
          <a:noFill/>
        </p:spPr>
        <p:txBody>
          <a:bodyPr wrap="square">
            <a:spAutoFit/>
          </a:bodyPr>
          <a:lstStyle/>
          <a:p>
            <a:pPr indent="457200" algn="just"/>
            <a:r>
              <a:rPr lang="ru-RU" dirty="0">
                <a:solidFill>
                  <a:srgbClr val="002060"/>
                </a:solidFill>
              </a:rPr>
              <a:t>Шаблон формируется, когда цена достигает одного и того же уровня, но так и не пробивает ценовую линию.</a:t>
            </a:r>
          </a:p>
        </p:txBody>
      </p:sp>
      <p:pic>
        <p:nvPicPr>
          <p:cNvPr id="9" name="Рисунок 8" descr="Тройной пик">
            <a:extLst>
              <a:ext uri="{FF2B5EF4-FFF2-40B4-BE49-F238E27FC236}">
                <a16:creationId xmlns:a16="http://schemas.microsoft.com/office/drawing/2014/main" id="{56CC7A7B-3C5B-4299-81D0-7565C21AB1B9}"/>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547664" y="2708920"/>
            <a:ext cx="6984776" cy="3024336"/>
          </a:xfrm>
          <a:prstGeom prst="rect">
            <a:avLst/>
          </a:prstGeom>
          <a:noFill/>
          <a:ln>
            <a:noFill/>
          </a:ln>
        </p:spPr>
      </p:pic>
    </p:spTree>
    <p:extLst>
      <p:ext uri="{BB962C8B-B14F-4D97-AF65-F5344CB8AC3E}">
        <p14:creationId xmlns:p14="http://schemas.microsoft.com/office/powerpoint/2010/main" val="302090893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a:extLst>
              <a:ext uri="{FF2B5EF4-FFF2-40B4-BE49-F238E27FC236}">
                <a16:creationId xmlns:a16="http://schemas.microsoft.com/office/drawing/2014/main" id="{CE2C39FD-B574-4260-B3AC-FF268F75D503}"/>
              </a:ext>
            </a:extLst>
          </p:cNvPr>
          <p:cNvPicPr>
            <a:picLocks noChangeAspect="1"/>
          </p:cNvPicPr>
          <p:nvPr/>
        </p:nvPicPr>
        <p:blipFill>
          <a:blip r:embed="rId2"/>
          <a:stretch>
            <a:fillRect/>
          </a:stretch>
        </p:blipFill>
        <p:spPr>
          <a:xfrm>
            <a:off x="347092" y="2650172"/>
            <a:ext cx="8724900" cy="3117935"/>
          </a:xfrm>
          <a:prstGeom prst="rect">
            <a:avLst/>
          </a:prstGeom>
        </p:spPr>
      </p:pic>
      <p:sp>
        <p:nvSpPr>
          <p:cNvPr id="2" name="Заголовок 2">
            <a:extLst>
              <a:ext uri="{FF2B5EF4-FFF2-40B4-BE49-F238E27FC236}">
                <a16:creationId xmlns:a16="http://schemas.microsoft.com/office/drawing/2014/main" id="{B35C9B5D-1403-4B64-A9E4-B5A7A61E7047}"/>
              </a:ext>
            </a:extLst>
          </p:cNvPr>
          <p:cNvSpPr txBox="1">
            <a:spLocks/>
          </p:cNvSpPr>
          <p:nvPr/>
        </p:nvSpPr>
        <p:spPr>
          <a:xfrm>
            <a:off x="2123728" y="332656"/>
            <a:ext cx="6948264" cy="680552"/>
          </a:xfrm>
          <a:prstGeom prst="rect">
            <a:avLst/>
          </a:prstGeom>
        </p:spPr>
        <p:txBody>
          <a:bodyPr/>
          <a:lstStyle>
            <a:lvl1pPr algn="ctr" defTabSz="914400" rtl="0" eaLnBrk="1" latinLnBrk="0" hangingPunct="1">
              <a:spcBef>
                <a:spcPct val="0"/>
              </a:spcBef>
              <a:buNone/>
              <a:defRPr sz="4400" kern="1200">
                <a:solidFill>
                  <a:schemeClr val="accent1">
                    <a:lumMod val="20000"/>
                    <a:lumOff val="80000"/>
                  </a:schemeClr>
                </a:solidFill>
                <a:effectLst>
                  <a:outerShdw blurRad="38100" dist="38100" dir="2700000" algn="tl">
                    <a:srgbClr val="000000">
                      <a:alpha val="43137"/>
                    </a:srgbClr>
                  </a:outerShdw>
                </a:effectLst>
                <a:latin typeface="+mj-lt"/>
                <a:ea typeface="+mj-ea"/>
                <a:cs typeface="+mj-cs"/>
              </a:defRPr>
            </a:lvl1pPr>
          </a:lstStyle>
          <a:p>
            <a:r>
              <a:rPr lang="ru-RU" sz="3200" dirty="0">
                <a:solidFill>
                  <a:srgbClr val="629DD1">
                    <a:lumMod val="20000"/>
                    <a:lumOff val="80000"/>
                  </a:srgbClr>
                </a:solidFill>
                <a:latin typeface="Calibri"/>
              </a:rPr>
              <a:t>4.	Фигуры технического анализа</a:t>
            </a:r>
            <a:endParaRPr lang="ru-RU" dirty="0"/>
          </a:p>
        </p:txBody>
      </p:sp>
      <p:sp>
        <p:nvSpPr>
          <p:cNvPr id="7" name="TextBox 6">
            <a:extLst>
              <a:ext uri="{FF2B5EF4-FFF2-40B4-BE49-F238E27FC236}">
                <a16:creationId xmlns:a16="http://schemas.microsoft.com/office/drawing/2014/main" id="{226E3590-65A6-49DC-8CE1-0BB1B461D0E4}"/>
              </a:ext>
            </a:extLst>
          </p:cNvPr>
          <p:cNvSpPr txBox="1"/>
          <p:nvPr/>
        </p:nvSpPr>
        <p:spPr>
          <a:xfrm>
            <a:off x="107504" y="1891463"/>
            <a:ext cx="8964488" cy="923330"/>
          </a:xfrm>
          <a:prstGeom prst="rect">
            <a:avLst/>
          </a:prstGeom>
          <a:noFill/>
        </p:spPr>
        <p:txBody>
          <a:bodyPr wrap="square">
            <a:spAutoFit/>
          </a:bodyPr>
          <a:lstStyle/>
          <a:p>
            <a:pPr indent="457200" algn="just"/>
            <a:r>
              <a:rPr lang="ru-RU" dirty="0">
                <a:solidFill>
                  <a:srgbClr val="C00000"/>
                </a:solidFill>
              </a:rPr>
              <a:t>Треугольники </a:t>
            </a:r>
            <a:r>
              <a:rPr lang="ru-RU" dirty="0">
                <a:solidFill>
                  <a:srgbClr val="002060"/>
                </a:solidFill>
              </a:rPr>
              <a:t>являются одной из самых популярных фигур, используемых в техническом анализе, поскольку они встречаются гораздо чаще по сравнению с другими образцами.</a:t>
            </a:r>
          </a:p>
        </p:txBody>
      </p:sp>
      <p:sp>
        <p:nvSpPr>
          <p:cNvPr id="10" name="TextBox 9">
            <a:extLst>
              <a:ext uri="{FF2B5EF4-FFF2-40B4-BE49-F238E27FC236}">
                <a16:creationId xmlns:a16="http://schemas.microsoft.com/office/drawing/2014/main" id="{6082F3EA-B9D4-40D5-AFAA-8ABBEAA1D209}"/>
              </a:ext>
            </a:extLst>
          </p:cNvPr>
          <p:cNvSpPr txBox="1"/>
          <p:nvPr/>
        </p:nvSpPr>
        <p:spPr>
          <a:xfrm>
            <a:off x="4716016" y="857556"/>
            <a:ext cx="3816424" cy="463397"/>
          </a:xfrm>
          <a:prstGeom prst="rect">
            <a:avLst/>
          </a:prstGeom>
          <a:noFill/>
        </p:spPr>
        <p:txBody>
          <a:bodyPr wrap="square" rtlCol="0">
            <a:spAutoFit/>
          </a:bodyPr>
          <a:lstStyle/>
          <a:p>
            <a:pPr indent="450215" algn="ctr" fontAlgn="base">
              <a:lnSpc>
                <a:spcPct val="150000"/>
              </a:lnSpc>
              <a:spcAft>
                <a:spcPts val="800"/>
              </a:spcAft>
            </a:pPr>
            <a:r>
              <a:rPr lang="ru-RU" sz="1800" b="1" dirty="0">
                <a:solidFill>
                  <a:schemeClr val="bg1"/>
                </a:solidFill>
                <a:effectLst/>
                <a:ea typeface="Times New Roman" panose="02020603050405020304" pitchFamily="18" charset="0"/>
                <a:cs typeface="Times New Roman" panose="02020603050405020304" pitchFamily="18" charset="0"/>
              </a:rPr>
              <a:t>Треугольники</a:t>
            </a:r>
            <a:endParaRPr lang="ru-RU" sz="1400" dirty="0">
              <a:solidFill>
                <a:schemeClr val="bg1"/>
              </a:solidFill>
              <a:effectLs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D661B75-0C57-4EC2-ADDC-E252ABA1DF73}"/>
              </a:ext>
            </a:extLst>
          </p:cNvPr>
          <p:cNvSpPr txBox="1"/>
          <p:nvPr/>
        </p:nvSpPr>
        <p:spPr>
          <a:xfrm>
            <a:off x="187769" y="5603486"/>
            <a:ext cx="8768462" cy="923330"/>
          </a:xfrm>
          <a:prstGeom prst="rect">
            <a:avLst/>
          </a:prstGeom>
          <a:noFill/>
        </p:spPr>
        <p:txBody>
          <a:bodyPr wrap="square">
            <a:spAutoFit/>
          </a:bodyPr>
          <a:lstStyle/>
          <a:p>
            <a:pPr indent="457200" algn="just"/>
            <a:r>
              <a:rPr lang="ru-RU" dirty="0">
                <a:solidFill>
                  <a:srgbClr val="002060"/>
                </a:solidFill>
              </a:rPr>
              <a:t>Три наиболее распространённых типа треугольников — симметричные, восходящие и нисходящие треугольники. Эти диаграммы наиболее эффективны на недельных и месячных </a:t>
            </a:r>
            <a:r>
              <a:rPr lang="ru-RU" dirty="0" err="1">
                <a:solidFill>
                  <a:srgbClr val="002060"/>
                </a:solidFill>
              </a:rPr>
              <a:t>таймфреймах</a:t>
            </a:r>
            <a:r>
              <a:rPr lang="ru-RU" dirty="0">
                <a:solidFill>
                  <a:srgbClr val="002060"/>
                </a:solidFill>
              </a:rPr>
              <a:t>.</a:t>
            </a:r>
          </a:p>
        </p:txBody>
      </p:sp>
    </p:spTree>
    <p:extLst>
      <p:ext uri="{BB962C8B-B14F-4D97-AF65-F5344CB8AC3E}">
        <p14:creationId xmlns:p14="http://schemas.microsoft.com/office/powerpoint/2010/main" val="203177331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a:extLst>
              <a:ext uri="{FF2B5EF4-FFF2-40B4-BE49-F238E27FC236}">
                <a16:creationId xmlns:a16="http://schemas.microsoft.com/office/drawing/2014/main" id="{B35C9B5D-1403-4B64-A9E4-B5A7A61E7047}"/>
              </a:ext>
            </a:extLst>
          </p:cNvPr>
          <p:cNvSpPr txBox="1">
            <a:spLocks/>
          </p:cNvSpPr>
          <p:nvPr/>
        </p:nvSpPr>
        <p:spPr>
          <a:xfrm>
            <a:off x="2123728" y="332656"/>
            <a:ext cx="6948264" cy="680552"/>
          </a:xfrm>
          <a:prstGeom prst="rect">
            <a:avLst/>
          </a:prstGeom>
        </p:spPr>
        <p:txBody>
          <a:bodyPr/>
          <a:lstStyle>
            <a:lvl1pPr algn="ctr" defTabSz="914400" rtl="0" eaLnBrk="1" latinLnBrk="0" hangingPunct="1">
              <a:spcBef>
                <a:spcPct val="0"/>
              </a:spcBef>
              <a:buNone/>
              <a:defRPr sz="4400" kern="1200">
                <a:solidFill>
                  <a:schemeClr val="accent1">
                    <a:lumMod val="20000"/>
                    <a:lumOff val="80000"/>
                  </a:schemeClr>
                </a:solidFill>
                <a:effectLst>
                  <a:outerShdw blurRad="38100" dist="38100" dir="2700000" algn="tl">
                    <a:srgbClr val="000000">
                      <a:alpha val="43137"/>
                    </a:srgbClr>
                  </a:outerShdw>
                </a:effectLst>
                <a:latin typeface="+mj-lt"/>
                <a:ea typeface="+mj-ea"/>
                <a:cs typeface="+mj-cs"/>
              </a:defRPr>
            </a:lvl1pPr>
          </a:lstStyle>
          <a:p>
            <a:r>
              <a:rPr lang="ru-RU" sz="3200" dirty="0">
                <a:solidFill>
                  <a:srgbClr val="629DD1">
                    <a:lumMod val="20000"/>
                    <a:lumOff val="80000"/>
                  </a:srgbClr>
                </a:solidFill>
                <a:latin typeface="Calibri"/>
              </a:rPr>
              <a:t>4.	Фигуры технического анализа</a:t>
            </a:r>
            <a:endParaRPr lang="ru-RU" dirty="0"/>
          </a:p>
        </p:txBody>
      </p:sp>
      <p:sp>
        <p:nvSpPr>
          <p:cNvPr id="7" name="TextBox 6">
            <a:extLst>
              <a:ext uri="{FF2B5EF4-FFF2-40B4-BE49-F238E27FC236}">
                <a16:creationId xmlns:a16="http://schemas.microsoft.com/office/drawing/2014/main" id="{226E3590-65A6-49DC-8CE1-0BB1B461D0E4}"/>
              </a:ext>
            </a:extLst>
          </p:cNvPr>
          <p:cNvSpPr txBox="1"/>
          <p:nvPr/>
        </p:nvSpPr>
        <p:spPr>
          <a:xfrm>
            <a:off x="107504" y="1891463"/>
            <a:ext cx="8964488" cy="923330"/>
          </a:xfrm>
          <a:prstGeom prst="rect">
            <a:avLst/>
          </a:prstGeom>
          <a:noFill/>
        </p:spPr>
        <p:txBody>
          <a:bodyPr wrap="square">
            <a:spAutoFit/>
          </a:bodyPr>
          <a:lstStyle/>
          <a:p>
            <a:pPr indent="457200" algn="just"/>
            <a:r>
              <a:rPr lang="ru-RU" dirty="0">
                <a:solidFill>
                  <a:srgbClr val="C00000"/>
                </a:solidFill>
              </a:rPr>
              <a:t>Прямоугольник </a:t>
            </a:r>
            <a:r>
              <a:rPr lang="ru-RU" dirty="0">
                <a:solidFill>
                  <a:srgbClr val="002060"/>
                </a:solidFill>
              </a:rPr>
              <a:t>- одна из самых известных и простых фигур технического анализа, которая является индикатором продолжения тренда. Благодаря правильному распознаванию прямоугольника, трейдер может успешно выйти на рынок.</a:t>
            </a:r>
          </a:p>
        </p:txBody>
      </p:sp>
      <p:sp>
        <p:nvSpPr>
          <p:cNvPr id="10" name="TextBox 9">
            <a:extLst>
              <a:ext uri="{FF2B5EF4-FFF2-40B4-BE49-F238E27FC236}">
                <a16:creationId xmlns:a16="http://schemas.microsoft.com/office/drawing/2014/main" id="{6082F3EA-B9D4-40D5-AFAA-8ABBEAA1D209}"/>
              </a:ext>
            </a:extLst>
          </p:cNvPr>
          <p:cNvSpPr txBox="1"/>
          <p:nvPr/>
        </p:nvSpPr>
        <p:spPr>
          <a:xfrm>
            <a:off x="4716016" y="857556"/>
            <a:ext cx="3816424" cy="463397"/>
          </a:xfrm>
          <a:prstGeom prst="rect">
            <a:avLst/>
          </a:prstGeom>
          <a:noFill/>
        </p:spPr>
        <p:txBody>
          <a:bodyPr wrap="square" rtlCol="0">
            <a:spAutoFit/>
          </a:bodyPr>
          <a:lstStyle/>
          <a:p>
            <a:pPr indent="450215" algn="ctr" fontAlgn="base">
              <a:lnSpc>
                <a:spcPct val="150000"/>
              </a:lnSpc>
              <a:spcAft>
                <a:spcPts val="800"/>
              </a:spcAft>
            </a:pPr>
            <a:r>
              <a:rPr lang="ru-RU" sz="1800" b="1" dirty="0">
                <a:solidFill>
                  <a:schemeClr val="bg1"/>
                </a:solidFill>
                <a:effectLst/>
                <a:ea typeface="Times New Roman" panose="02020603050405020304" pitchFamily="18" charset="0"/>
                <a:cs typeface="Times New Roman" panose="02020603050405020304" pitchFamily="18" charset="0"/>
              </a:rPr>
              <a:t>Прямоугольники</a:t>
            </a:r>
            <a:endParaRPr lang="ru-RU" sz="1400" dirty="0">
              <a:solidFill>
                <a:schemeClr val="bg1"/>
              </a:solidFill>
              <a:effectLst/>
              <a:ea typeface="Calibri" panose="020F0502020204030204" pitchFamily="34" charset="0"/>
              <a:cs typeface="Times New Roman" panose="02020603050405020304" pitchFamily="18" charset="0"/>
            </a:endParaRPr>
          </a:p>
        </p:txBody>
      </p:sp>
      <p:sp>
        <p:nvSpPr>
          <p:cNvPr id="11" name="TextBox 10">
            <a:extLst>
              <a:ext uri="{FF2B5EF4-FFF2-40B4-BE49-F238E27FC236}">
                <a16:creationId xmlns:a16="http://schemas.microsoft.com/office/drawing/2014/main" id="{6D661B75-0C57-4EC2-ADDC-E252ABA1DF73}"/>
              </a:ext>
            </a:extLst>
          </p:cNvPr>
          <p:cNvSpPr txBox="1"/>
          <p:nvPr/>
        </p:nvSpPr>
        <p:spPr>
          <a:xfrm>
            <a:off x="187769" y="5404498"/>
            <a:ext cx="8768462" cy="923330"/>
          </a:xfrm>
          <a:prstGeom prst="rect">
            <a:avLst/>
          </a:prstGeom>
          <a:noFill/>
        </p:spPr>
        <p:txBody>
          <a:bodyPr wrap="square">
            <a:spAutoFit/>
          </a:bodyPr>
          <a:lstStyle/>
          <a:p>
            <a:pPr indent="457200" algn="just"/>
            <a:r>
              <a:rPr lang="ru-RU" dirty="0">
                <a:solidFill>
                  <a:srgbClr val="002060"/>
                </a:solidFill>
              </a:rPr>
              <a:t>Прямоугольник любим начинающими трейдерами за простоту определения и очевидность признаков продолжения тренда. Чаще всего этот шаблон используется для определения точки выхода цен из периода бокового движения.</a:t>
            </a:r>
          </a:p>
        </p:txBody>
      </p:sp>
      <p:pic>
        <p:nvPicPr>
          <p:cNvPr id="8" name="Рисунок 7" descr="Прямоугольник">
            <a:extLst>
              <a:ext uri="{FF2B5EF4-FFF2-40B4-BE49-F238E27FC236}">
                <a16:creationId xmlns:a16="http://schemas.microsoft.com/office/drawing/2014/main" id="{E477D2AF-890D-4F04-A21C-57DBC48F8545}"/>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0388" y="3035144"/>
            <a:ext cx="7491256" cy="2149003"/>
          </a:xfrm>
          <a:prstGeom prst="rect">
            <a:avLst/>
          </a:prstGeom>
          <a:noFill/>
          <a:ln>
            <a:noFill/>
          </a:ln>
        </p:spPr>
      </p:pic>
    </p:spTree>
    <p:extLst>
      <p:ext uri="{BB962C8B-B14F-4D97-AF65-F5344CB8AC3E}">
        <p14:creationId xmlns:p14="http://schemas.microsoft.com/office/powerpoint/2010/main" val="332879268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a:extLst>
              <a:ext uri="{FF2B5EF4-FFF2-40B4-BE49-F238E27FC236}">
                <a16:creationId xmlns:a16="http://schemas.microsoft.com/office/drawing/2014/main" id="{B35C9B5D-1403-4B64-A9E4-B5A7A61E7047}"/>
              </a:ext>
            </a:extLst>
          </p:cNvPr>
          <p:cNvSpPr txBox="1">
            <a:spLocks/>
          </p:cNvSpPr>
          <p:nvPr/>
        </p:nvSpPr>
        <p:spPr>
          <a:xfrm>
            <a:off x="2123728" y="332656"/>
            <a:ext cx="6948264" cy="680552"/>
          </a:xfrm>
          <a:prstGeom prst="rect">
            <a:avLst/>
          </a:prstGeom>
        </p:spPr>
        <p:txBody>
          <a:bodyPr/>
          <a:lstStyle>
            <a:lvl1pPr algn="ctr" defTabSz="914400" rtl="0" eaLnBrk="1" latinLnBrk="0" hangingPunct="1">
              <a:spcBef>
                <a:spcPct val="0"/>
              </a:spcBef>
              <a:buNone/>
              <a:defRPr sz="4400" kern="1200">
                <a:solidFill>
                  <a:schemeClr val="accent1">
                    <a:lumMod val="20000"/>
                    <a:lumOff val="80000"/>
                  </a:schemeClr>
                </a:solidFill>
                <a:effectLst>
                  <a:outerShdw blurRad="38100" dist="38100" dir="2700000" algn="tl">
                    <a:srgbClr val="000000">
                      <a:alpha val="43137"/>
                    </a:srgbClr>
                  </a:outerShdw>
                </a:effectLst>
                <a:latin typeface="+mj-lt"/>
                <a:ea typeface="+mj-ea"/>
                <a:cs typeface="+mj-cs"/>
              </a:defRPr>
            </a:lvl1pPr>
          </a:lstStyle>
          <a:p>
            <a:r>
              <a:rPr lang="ru-RU" sz="3200" dirty="0">
                <a:solidFill>
                  <a:srgbClr val="629DD1">
                    <a:lumMod val="20000"/>
                    <a:lumOff val="80000"/>
                  </a:srgbClr>
                </a:solidFill>
                <a:latin typeface="Calibri"/>
              </a:rPr>
              <a:t>5.	Циклический анализ</a:t>
            </a:r>
            <a:endParaRPr lang="ru-RU" dirty="0"/>
          </a:p>
        </p:txBody>
      </p:sp>
      <p:sp>
        <p:nvSpPr>
          <p:cNvPr id="11" name="TextBox 10">
            <a:extLst>
              <a:ext uri="{FF2B5EF4-FFF2-40B4-BE49-F238E27FC236}">
                <a16:creationId xmlns:a16="http://schemas.microsoft.com/office/drawing/2014/main" id="{6D661B75-0C57-4EC2-ADDC-E252ABA1DF73}"/>
              </a:ext>
            </a:extLst>
          </p:cNvPr>
          <p:cNvSpPr txBox="1"/>
          <p:nvPr/>
        </p:nvSpPr>
        <p:spPr>
          <a:xfrm>
            <a:off x="296750" y="1916832"/>
            <a:ext cx="8768462" cy="1200329"/>
          </a:xfrm>
          <a:prstGeom prst="rect">
            <a:avLst/>
          </a:prstGeom>
          <a:noFill/>
        </p:spPr>
        <p:txBody>
          <a:bodyPr wrap="square">
            <a:spAutoFit/>
          </a:bodyPr>
          <a:lstStyle/>
          <a:p>
            <a:pPr indent="457200" algn="just"/>
            <a:r>
              <a:rPr lang="ru-RU" dirty="0">
                <a:solidFill>
                  <a:srgbClr val="C00000"/>
                </a:solidFill>
              </a:rPr>
              <a:t>Циклический анализ </a:t>
            </a:r>
            <a:r>
              <a:rPr lang="ru-RU" dirty="0">
                <a:solidFill>
                  <a:srgbClr val="002060"/>
                </a:solidFill>
              </a:rPr>
              <a:t>- это форма анализа, которая использует различные сезонные факторы в качестве основы для определения тенденций и движения цен. </a:t>
            </a:r>
            <a:r>
              <a:rPr lang="ru-RU" dirty="0">
                <a:solidFill>
                  <a:srgbClr val="C00000"/>
                </a:solidFill>
              </a:rPr>
              <a:t>Циклы</a:t>
            </a:r>
            <a:r>
              <a:rPr lang="ru-RU" dirty="0">
                <a:solidFill>
                  <a:srgbClr val="002060"/>
                </a:solidFill>
              </a:rPr>
              <a:t> - это повторяющийся интервал времени, в течение которого выполняются различные регулярно повторяющиеся события.</a:t>
            </a:r>
          </a:p>
        </p:txBody>
      </p:sp>
      <p:sp>
        <p:nvSpPr>
          <p:cNvPr id="9" name="TextBox 8">
            <a:extLst>
              <a:ext uri="{FF2B5EF4-FFF2-40B4-BE49-F238E27FC236}">
                <a16:creationId xmlns:a16="http://schemas.microsoft.com/office/drawing/2014/main" id="{8B212ABE-B788-4987-8861-C2787F21F203}"/>
              </a:ext>
            </a:extLst>
          </p:cNvPr>
          <p:cNvSpPr txBox="1"/>
          <p:nvPr/>
        </p:nvSpPr>
        <p:spPr>
          <a:xfrm>
            <a:off x="297244" y="5517232"/>
            <a:ext cx="8667738" cy="923330"/>
          </a:xfrm>
          <a:prstGeom prst="rect">
            <a:avLst/>
          </a:prstGeom>
          <a:noFill/>
        </p:spPr>
        <p:txBody>
          <a:bodyPr wrap="square">
            <a:spAutoFit/>
          </a:bodyPr>
          <a:lstStyle/>
          <a:p>
            <a:pPr indent="457200" algn="just"/>
            <a:r>
              <a:rPr lang="ru-RU" dirty="0">
                <a:solidFill>
                  <a:srgbClr val="002060"/>
                </a:solidFill>
              </a:rPr>
              <a:t>Большинство этапов технического анализа в определённой степени зависят от времени.  Циклический анализ показывает, что временные циклы являются определяющим фактором на рынках быков и медведей.</a:t>
            </a:r>
          </a:p>
        </p:txBody>
      </p:sp>
      <p:pic>
        <p:nvPicPr>
          <p:cNvPr id="4" name="Рисунок 3">
            <a:extLst>
              <a:ext uri="{FF2B5EF4-FFF2-40B4-BE49-F238E27FC236}">
                <a16:creationId xmlns:a16="http://schemas.microsoft.com/office/drawing/2014/main" id="{5A5280E0-5A87-4B86-B151-614D53FC04EE}"/>
              </a:ext>
            </a:extLst>
          </p:cNvPr>
          <p:cNvPicPr>
            <a:picLocks noChangeAspect="1"/>
          </p:cNvPicPr>
          <p:nvPr/>
        </p:nvPicPr>
        <p:blipFill>
          <a:blip r:embed="rId2"/>
          <a:stretch>
            <a:fillRect/>
          </a:stretch>
        </p:blipFill>
        <p:spPr>
          <a:xfrm>
            <a:off x="771151" y="3117161"/>
            <a:ext cx="7601697" cy="2416433"/>
          </a:xfrm>
          <a:prstGeom prst="rect">
            <a:avLst/>
          </a:prstGeom>
        </p:spPr>
      </p:pic>
    </p:spTree>
    <p:extLst>
      <p:ext uri="{BB962C8B-B14F-4D97-AF65-F5344CB8AC3E}">
        <p14:creationId xmlns:p14="http://schemas.microsoft.com/office/powerpoint/2010/main" val="414958176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a:extLst>
              <a:ext uri="{FF2B5EF4-FFF2-40B4-BE49-F238E27FC236}">
                <a16:creationId xmlns:a16="http://schemas.microsoft.com/office/drawing/2014/main" id="{B35C9B5D-1403-4B64-A9E4-B5A7A61E7047}"/>
              </a:ext>
            </a:extLst>
          </p:cNvPr>
          <p:cNvSpPr txBox="1">
            <a:spLocks/>
          </p:cNvSpPr>
          <p:nvPr/>
        </p:nvSpPr>
        <p:spPr>
          <a:xfrm>
            <a:off x="2123728" y="332656"/>
            <a:ext cx="6948264" cy="680552"/>
          </a:xfrm>
          <a:prstGeom prst="rect">
            <a:avLst/>
          </a:prstGeom>
        </p:spPr>
        <p:txBody>
          <a:bodyPr/>
          <a:lstStyle>
            <a:lvl1pPr algn="ctr" defTabSz="914400" rtl="0" eaLnBrk="1" latinLnBrk="0" hangingPunct="1">
              <a:spcBef>
                <a:spcPct val="0"/>
              </a:spcBef>
              <a:buNone/>
              <a:defRPr sz="4400" kern="1200">
                <a:solidFill>
                  <a:schemeClr val="accent1">
                    <a:lumMod val="20000"/>
                    <a:lumOff val="80000"/>
                  </a:schemeClr>
                </a:solidFill>
                <a:effectLst>
                  <a:outerShdw blurRad="38100" dist="38100" dir="2700000" algn="tl">
                    <a:srgbClr val="000000">
                      <a:alpha val="43137"/>
                    </a:srgbClr>
                  </a:outerShdw>
                </a:effectLst>
                <a:latin typeface="+mj-lt"/>
                <a:ea typeface="+mj-ea"/>
                <a:cs typeface="+mj-cs"/>
              </a:defRPr>
            </a:lvl1pPr>
          </a:lstStyle>
          <a:p>
            <a:r>
              <a:rPr lang="ru-RU" sz="3200" dirty="0">
                <a:solidFill>
                  <a:srgbClr val="629DD1">
                    <a:lumMod val="20000"/>
                    <a:lumOff val="80000"/>
                  </a:srgbClr>
                </a:solidFill>
                <a:latin typeface="Calibri"/>
              </a:rPr>
              <a:t>5.	Циклический анализ</a:t>
            </a:r>
            <a:endParaRPr lang="ru-RU" dirty="0"/>
          </a:p>
        </p:txBody>
      </p:sp>
      <p:sp>
        <p:nvSpPr>
          <p:cNvPr id="11" name="TextBox 10">
            <a:extLst>
              <a:ext uri="{FF2B5EF4-FFF2-40B4-BE49-F238E27FC236}">
                <a16:creationId xmlns:a16="http://schemas.microsoft.com/office/drawing/2014/main" id="{6D661B75-0C57-4EC2-ADDC-E252ABA1DF73}"/>
              </a:ext>
            </a:extLst>
          </p:cNvPr>
          <p:cNvSpPr txBox="1"/>
          <p:nvPr/>
        </p:nvSpPr>
        <p:spPr>
          <a:xfrm>
            <a:off x="3563888" y="1484784"/>
            <a:ext cx="3915210" cy="369332"/>
          </a:xfrm>
          <a:prstGeom prst="rect">
            <a:avLst/>
          </a:prstGeom>
          <a:noFill/>
        </p:spPr>
        <p:txBody>
          <a:bodyPr wrap="square">
            <a:spAutoFit/>
          </a:bodyPr>
          <a:lstStyle/>
          <a:p>
            <a:pPr indent="457200" algn="ctr"/>
            <a:r>
              <a:rPr lang="ru-RU" b="1" dirty="0">
                <a:solidFill>
                  <a:srgbClr val="C00000"/>
                </a:solidFill>
              </a:rPr>
              <a:t>ОСНОВНЫЕ СВОЙСТВА ЦИКЛА</a:t>
            </a:r>
            <a:endParaRPr lang="ru-RU" b="1" dirty="0">
              <a:solidFill>
                <a:srgbClr val="002060"/>
              </a:solidFill>
            </a:endParaRPr>
          </a:p>
        </p:txBody>
      </p:sp>
      <p:sp>
        <p:nvSpPr>
          <p:cNvPr id="9" name="TextBox 8">
            <a:extLst>
              <a:ext uri="{FF2B5EF4-FFF2-40B4-BE49-F238E27FC236}">
                <a16:creationId xmlns:a16="http://schemas.microsoft.com/office/drawing/2014/main" id="{8B212ABE-B788-4987-8861-C2787F21F203}"/>
              </a:ext>
            </a:extLst>
          </p:cNvPr>
          <p:cNvSpPr txBox="1"/>
          <p:nvPr/>
        </p:nvSpPr>
        <p:spPr>
          <a:xfrm>
            <a:off x="238131" y="3432033"/>
            <a:ext cx="8667738" cy="2957861"/>
          </a:xfrm>
          <a:prstGeom prst="rect">
            <a:avLst/>
          </a:prstGeom>
          <a:noFill/>
        </p:spPr>
        <p:txBody>
          <a:bodyPr wrap="square">
            <a:spAutoFit/>
          </a:bodyPr>
          <a:lstStyle/>
          <a:p>
            <a:pPr indent="457200" algn="just">
              <a:lnSpc>
                <a:spcPct val="150000"/>
              </a:lnSpc>
            </a:pPr>
            <a:r>
              <a:rPr lang="ru-RU" dirty="0">
                <a:solidFill>
                  <a:srgbClr val="002060"/>
                </a:solidFill>
              </a:rPr>
              <a:t>Фазирование позволяет циклическому аналитику исследовать взаимосвязи между различными длинами цикла. Фаза также используется для определения даты последнего минимума цикла.</a:t>
            </a:r>
          </a:p>
          <a:p>
            <a:pPr indent="457200" algn="just">
              <a:lnSpc>
                <a:spcPct val="150000"/>
              </a:lnSpc>
            </a:pPr>
            <a:r>
              <a:rPr lang="ru-RU" dirty="0">
                <a:solidFill>
                  <a:srgbClr val="002060"/>
                </a:solidFill>
              </a:rPr>
              <a:t>Как только амплитуда, период и фаза цикла известны, цикл теоретически может быть использован для прогноза на будущее. То есть, предполагая, что цикл остаётся постоянным, его можно использовать для оценки будущих пиков и спадов.</a:t>
            </a:r>
          </a:p>
          <a:p>
            <a:pPr indent="457200" algn="just">
              <a:lnSpc>
                <a:spcPct val="150000"/>
              </a:lnSpc>
            </a:pPr>
            <a:r>
              <a:rPr lang="ru-RU" dirty="0">
                <a:solidFill>
                  <a:srgbClr val="002060"/>
                </a:solidFill>
              </a:rPr>
              <a:t>Это является основой циклического подхода в его простейшей форме.</a:t>
            </a:r>
          </a:p>
        </p:txBody>
      </p:sp>
      <p:sp>
        <p:nvSpPr>
          <p:cNvPr id="7" name="TextBox 6">
            <a:extLst>
              <a:ext uri="{FF2B5EF4-FFF2-40B4-BE49-F238E27FC236}">
                <a16:creationId xmlns:a16="http://schemas.microsoft.com/office/drawing/2014/main" id="{1823DF59-D236-4296-B3DF-BC4295ED66AF}"/>
              </a:ext>
            </a:extLst>
          </p:cNvPr>
          <p:cNvSpPr txBox="1"/>
          <p:nvPr/>
        </p:nvSpPr>
        <p:spPr>
          <a:xfrm>
            <a:off x="683568" y="2062865"/>
            <a:ext cx="8595236" cy="1295868"/>
          </a:xfrm>
          <a:prstGeom prst="rect">
            <a:avLst/>
          </a:prstGeom>
          <a:noFill/>
        </p:spPr>
        <p:txBody>
          <a:bodyPr wrap="square">
            <a:spAutoFit/>
          </a:bodyPr>
          <a:lstStyle/>
          <a:p>
            <a:pPr>
              <a:lnSpc>
                <a:spcPct val="150000"/>
              </a:lnSpc>
            </a:pPr>
            <a:r>
              <a:rPr lang="ru-RU" dirty="0">
                <a:solidFill>
                  <a:srgbClr val="002060"/>
                </a:solidFill>
              </a:rPr>
              <a:t>1. </a:t>
            </a:r>
            <a:r>
              <a:rPr lang="ru-RU" dirty="0">
                <a:solidFill>
                  <a:srgbClr val="C00000"/>
                </a:solidFill>
              </a:rPr>
              <a:t>Амплитуда</a:t>
            </a:r>
            <a:r>
              <a:rPr lang="ru-RU" dirty="0">
                <a:solidFill>
                  <a:srgbClr val="002060"/>
                </a:solidFill>
              </a:rPr>
              <a:t> – измеряет высоту волны;</a:t>
            </a:r>
          </a:p>
          <a:p>
            <a:pPr>
              <a:lnSpc>
                <a:spcPct val="150000"/>
              </a:lnSpc>
            </a:pPr>
            <a:r>
              <a:rPr lang="ru-RU" dirty="0">
                <a:solidFill>
                  <a:srgbClr val="002060"/>
                </a:solidFill>
              </a:rPr>
              <a:t>2. </a:t>
            </a:r>
            <a:r>
              <a:rPr lang="ru-RU" dirty="0">
                <a:solidFill>
                  <a:srgbClr val="C00000"/>
                </a:solidFill>
              </a:rPr>
              <a:t>Период </a:t>
            </a:r>
            <a:r>
              <a:rPr lang="ru-RU" dirty="0">
                <a:solidFill>
                  <a:srgbClr val="002060"/>
                </a:solidFill>
              </a:rPr>
              <a:t>– время между двумя спадами;</a:t>
            </a:r>
          </a:p>
          <a:p>
            <a:pPr>
              <a:lnSpc>
                <a:spcPct val="150000"/>
              </a:lnSpc>
            </a:pPr>
            <a:r>
              <a:rPr lang="ru-RU" dirty="0">
                <a:solidFill>
                  <a:srgbClr val="002060"/>
                </a:solidFill>
              </a:rPr>
              <a:t>3. </a:t>
            </a:r>
            <a:r>
              <a:rPr lang="ru-RU" dirty="0">
                <a:solidFill>
                  <a:srgbClr val="C00000"/>
                </a:solidFill>
              </a:rPr>
              <a:t>Фаза</a:t>
            </a:r>
            <a:r>
              <a:rPr lang="ru-RU" dirty="0">
                <a:solidFill>
                  <a:srgbClr val="002060"/>
                </a:solidFill>
              </a:rPr>
              <a:t> – является мерой временного местоположения волнового спада.</a:t>
            </a:r>
          </a:p>
        </p:txBody>
      </p:sp>
    </p:spTree>
    <p:extLst>
      <p:ext uri="{BB962C8B-B14F-4D97-AF65-F5344CB8AC3E}">
        <p14:creationId xmlns:p14="http://schemas.microsoft.com/office/powerpoint/2010/main" val="12341199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a:extLst>
              <a:ext uri="{FF2B5EF4-FFF2-40B4-BE49-F238E27FC236}">
                <a16:creationId xmlns:a16="http://schemas.microsoft.com/office/drawing/2014/main" id="{B35C9B5D-1403-4B64-A9E4-B5A7A61E7047}"/>
              </a:ext>
            </a:extLst>
          </p:cNvPr>
          <p:cNvSpPr txBox="1">
            <a:spLocks/>
          </p:cNvSpPr>
          <p:nvPr/>
        </p:nvSpPr>
        <p:spPr>
          <a:xfrm>
            <a:off x="2123728" y="332656"/>
            <a:ext cx="6948264" cy="680552"/>
          </a:xfrm>
          <a:prstGeom prst="rect">
            <a:avLst/>
          </a:prstGeom>
        </p:spPr>
        <p:txBody>
          <a:bodyPr/>
          <a:lstStyle>
            <a:lvl1pPr algn="ctr" defTabSz="914400" rtl="0" eaLnBrk="1" latinLnBrk="0" hangingPunct="1">
              <a:spcBef>
                <a:spcPct val="0"/>
              </a:spcBef>
              <a:buNone/>
              <a:defRPr sz="4400" kern="1200">
                <a:solidFill>
                  <a:schemeClr val="accent1">
                    <a:lumMod val="20000"/>
                    <a:lumOff val="80000"/>
                  </a:schemeClr>
                </a:solidFill>
                <a:effectLst>
                  <a:outerShdw blurRad="38100" dist="38100" dir="2700000" algn="tl">
                    <a:srgbClr val="000000">
                      <a:alpha val="43137"/>
                    </a:srgbClr>
                  </a:outerShdw>
                </a:effectLst>
                <a:latin typeface="+mj-lt"/>
                <a:ea typeface="+mj-ea"/>
                <a:cs typeface="+mj-cs"/>
              </a:defRPr>
            </a:lvl1pPr>
          </a:lstStyle>
          <a:p>
            <a:r>
              <a:rPr lang="ru-RU" sz="3200" dirty="0">
                <a:solidFill>
                  <a:srgbClr val="629DD1">
                    <a:lumMod val="20000"/>
                    <a:lumOff val="80000"/>
                  </a:srgbClr>
                </a:solidFill>
                <a:latin typeface="Calibri"/>
              </a:rPr>
              <a:t>5.	Циклический анализ</a:t>
            </a:r>
            <a:endParaRPr lang="ru-RU" dirty="0"/>
          </a:p>
        </p:txBody>
      </p:sp>
      <p:sp>
        <p:nvSpPr>
          <p:cNvPr id="3" name="Прямоугольник: скругленные углы 2">
            <a:extLst>
              <a:ext uri="{FF2B5EF4-FFF2-40B4-BE49-F238E27FC236}">
                <a16:creationId xmlns:a16="http://schemas.microsoft.com/office/drawing/2014/main" id="{D4E56B3F-1BC2-4F24-BAA1-97885BF0FF69}"/>
              </a:ext>
            </a:extLst>
          </p:cNvPr>
          <p:cNvSpPr/>
          <p:nvPr/>
        </p:nvSpPr>
        <p:spPr>
          <a:xfrm>
            <a:off x="2483768" y="1505163"/>
            <a:ext cx="5616624" cy="411669"/>
          </a:xfrm>
          <a:prstGeom prst="roundRect">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457200" algn="ctr" defTabSz="914400" rtl="0" eaLnBrk="1" fontAlgn="auto" latinLnBrk="0" hangingPunct="1">
              <a:lnSpc>
                <a:spcPct val="100000"/>
              </a:lnSpc>
              <a:spcBef>
                <a:spcPts val="0"/>
              </a:spcBef>
              <a:spcAft>
                <a:spcPts val="0"/>
              </a:spcAft>
              <a:buClrTx/>
              <a:buSzTx/>
              <a:buFontTx/>
              <a:buNone/>
              <a:tabLst/>
              <a:defRPr/>
            </a:pPr>
            <a:r>
              <a:rPr kumimoji="0" lang="ru-RU" sz="1800" b="1" i="0" u="none" strike="noStrike" kern="1200" cap="none" spc="0" normalizeH="0" baseline="0" noProof="0">
                <a:ln>
                  <a:noFill/>
                </a:ln>
                <a:solidFill>
                  <a:srgbClr val="C00000"/>
                </a:solidFill>
                <a:effectLst/>
                <a:uLnTx/>
                <a:uFillTx/>
                <a:latin typeface="Calibri"/>
                <a:ea typeface="+mn-ea"/>
                <a:cs typeface="+mn-cs"/>
              </a:rPr>
              <a:t>Основные принципы циклического анализа</a:t>
            </a:r>
            <a:endParaRPr kumimoji="0" lang="ru-RU" sz="1800" b="1" i="0" u="none" strike="noStrike" kern="1200" cap="none" spc="0" normalizeH="0" baseline="0" noProof="0" dirty="0">
              <a:ln>
                <a:noFill/>
              </a:ln>
              <a:solidFill>
                <a:srgbClr val="002060"/>
              </a:solidFill>
              <a:effectLst/>
              <a:uLnTx/>
              <a:uFillTx/>
              <a:latin typeface="Calibri"/>
              <a:ea typeface="+mn-ea"/>
              <a:cs typeface="+mn-cs"/>
            </a:endParaRPr>
          </a:p>
        </p:txBody>
      </p:sp>
      <p:sp>
        <p:nvSpPr>
          <p:cNvPr id="8" name="Прямоугольник: скругленные углы 7">
            <a:extLst>
              <a:ext uri="{FF2B5EF4-FFF2-40B4-BE49-F238E27FC236}">
                <a16:creationId xmlns:a16="http://schemas.microsoft.com/office/drawing/2014/main" id="{E031E87C-D5FD-4A27-A5A2-157294CBF615}"/>
              </a:ext>
            </a:extLst>
          </p:cNvPr>
          <p:cNvSpPr/>
          <p:nvPr/>
        </p:nvSpPr>
        <p:spPr>
          <a:xfrm>
            <a:off x="1259632" y="2216623"/>
            <a:ext cx="2577552" cy="411669"/>
          </a:xfrm>
          <a:prstGeom prst="roundRect">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algn="ctr" defTabSz="914400" rtl="0" eaLnBrk="1" fontAlgn="auto" latinLnBrk="0" hangingPunct="1">
              <a:lnSpc>
                <a:spcPct val="100000"/>
              </a:lnSpc>
              <a:spcBef>
                <a:spcPts val="0"/>
              </a:spcBef>
              <a:spcAft>
                <a:spcPts val="0"/>
              </a:spcAft>
              <a:buClrTx/>
              <a:buSzTx/>
              <a:buFontTx/>
              <a:buNone/>
              <a:tabLst/>
              <a:defRPr/>
            </a:pPr>
            <a:r>
              <a:rPr kumimoji="0" lang="ru-RU" sz="1800" i="0" u="none" strike="noStrike" kern="1200" cap="none" spc="0" normalizeH="0" baseline="0" noProof="0" dirty="0">
                <a:ln>
                  <a:noFill/>
                </a:ln>
                <a:solidFill>
                  <a:srgbClr val="04374A"/>
                </a:solidFill>
                <a:effectLst/>
                <a:uLnTx/>
                <a:uFillTx/>
                <a:latin typeface="Calibri"/>
                <a:ea typeface="+mn-ea"/>
                <a:cs typeface="+mn-cs"/>
              </a:rPr>
              <a:t>Суммирование</a:t>
            </a:r>
          </a:p>
        </p:txBody>
      </p:sp>
      <p:sp>
        <p:nvSpPr>
          <p:cNvPr id="10" name="Прямоугольник: скругленные углы 9">
            <a:extLst>
              <a:ext uri="{FF2B5EF4-FFF2-40B4-BE49-F238E27FC236}">
                <a16:creationId xmlns:a16="http://schemas.microsoft.com/office/drawing/2014/main" id="{8F1B67C2-E0DB-4B65-ACFA-97B5D61D8461}"/>
              </a:ext>
            </a:extLst>
          </p:cNvPr>
          <p:cNvSpPr/>
          <p:nvPr/>
        </p:nvSpPr>
        <p:spPr>
          <a:xfrm>
            <a:off x="6156176" y="2216623"/>
            <a:ext cx="2577552" cy="411669"/>
          </a:xfrm>
          <a:prstGeom prst="roundRect">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algn="ctr" defTabSz="914400" rtl="0" eaLnBrk="1" fontAlgn="auto" latinLnBrk="0" hangingPunct="1">
              <a:lnSpc>
                <a:spcPct val="100000"/>
              </a:lnSpc>
              <a:spcBef>
                <a:spcPts val="0"/>
              </a:spcBef>
              <a:spcAft>
                <a:spcPts val="0"/>
              </a:spcAft>
              <a:buClrTx/>
              <a:buSzTx/>
              <a:buFontTx/>
              <a:buNone/>
              <a:tabLst/>
              <a:defRPr/>
            </a:pPr>
            <a:r>
              <a:rPr kumimoji="0" lang="ru-RU" sz="1800" i="0" u="none" strike="noStrike" kern="1200" cap="none" spc="0" normalizeH="0" baseline="0" noProof="0" dirty="0">
                <a:ln>
                  <a:noFill/>
                </a:ln>
                <a:solidFill>
                  <a:srgbClr val="04374A"/>
                </a:solidFill>
                <a:effectLst/>
                <a:uLnTx/>
                <a:uFillTx/>
                <a:latin typeface="Calibri"/>
                <a:ea typeface="+mn-ea"/>
                <a:cs typeface="+mn-cs"/>
              </a:rPr>
              <a:t>Гармоничность</a:t>
            </a:r>
          </a:p>
        </p:txBody>
      </p:sp>
      <p:sp>
        <p:nvSpPr>
          <p:cNvPr id="12" name="Прямоугольник: скругленные углы 11">
            <a:extLst>
              <a:ext uri="{FF2B5EF4-FFF2-40B4-BE49-F238E27FC236}">
                <a16:creationId xmlns:a16="http://schemas.microsoft.com/office/drawing/2014/main" id="{0F6EBAD0-375F-4398-BED6-3936726C0A96}"/>
              </a:ext>
            </a:extLst>
          </p:cNvPr>
          <p:cNvSpPr/>
          <p:nvPr/>
        </p:nvSpPr>
        <p:spPr>
          <a:xfrm>
            <a:off x="5868144" y="3095394"/>
            <a:ext cx="2577552" cy="411669"/>
          </a:xfrm>
          <a:prstGeom prst="roundRect">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algn="ctr" defTabSz="914400" rtl="0" eaLnBrk="1" fontAlgn="auto" latinLnBrk="0" hangingPunct="1">
              <a:lnSpc>
                <a:spcPct val="100000"/>
              </a:lnSpc>
              <a:spcBef>
                <a:spcPts val="0"/>
              </a:spcBef>
              <a:spcAft>
                <a:spcPts val="0"/>
              </a:spcAft>
              <a:buClrTx/>
              <a:buSzTx/>
              <a:buFontTx/>
              <a:buNone/>
              <a:tabLst/>
              <a:defRPr/>
            </a:pPr>
            <a:r>
              <a:rPr kumimoji="0" lang="ru-RU" sz="1800" i="0" u="none" strike="noStrike" kern="1200" cap="none" spc="0" normalizeH="0" baseline="0" noProof="0" dirty="0">
                <a:ln>
                  <a:noFill/>
                </a:ln>
                <a:solidFill>
                  <a:srgbClr val="04374A"/>
                </a:solidFill>
                <a:effectLst/>
                <a:uLnTx/>
                <a:uFillTx/>
                <a:latin typeface="Calibri"/>
                <a:ea typeface="+mn-ea"/>
                <a:cs typeface="+mn-cs"/>
              </a:rPr>
              <a:t>Синхронность</a:t>
            </a:r>
          </a:p>
        </p:txBody>
      </p:sp>
      <p:sp>
        <p:nvSpPr>
          <p:cNvPr id="13" name="Прямоугольник: скругленные углы 12">
            <a:extLst>
              <a:ext uri="{FF2B5EF4-FFF2-40B4-BE49-F238E27FC236}">
                <a16:creationId xmlns:a16="http://schemas.microsoft.com/office/drawing/2014/main" id="{099F8798-391A-4EC5-A56E-03790D97B221}"/>
              </a:ext>
            </a:extLst>
          </p:cNvPr>
          <p:cNvSpPr/>
          <p:nvPr/>
        </p:nvSpPr>
        <p:spPr>
          <a:xfrm>
            <a:off x="1475656" y="3095395"/>
            <a:ext cx="2577552" cy="411669"/>
          </a:xfrm>
          <a:prstGeom prst="roundRect">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algn="ctr" defTabSz="914400" rtl="0" eaLnBrk="1" fontAlgn="auto" latinLnBrk="0" hangingPunct="1">
              <a:lnSpc>
                <a:spcPct val="100000"/>
              </a:lnSpc>
              <a:spcBef>
                <a:spcPts val="0"/>
              </a:spcBef>
              <a:spcAft>
                <a:spcPts val="0"/>
              </a:spcAft>
              <a:buClrTx/>
              <a:buSzTx/>
              <a:buFontTx/>
              <a:buNone/>
              <a:tabLst/>
              <a:defRPr/>
            </a:pPr>
            <a:r>
              <a:rPr kumimoji="0" lang="ru-RU" sz="1800" i="0" u="none" strike="noStrike" kern="1200" cap="none" spc="0" normalizeH="0" baseline="0" noProof="0" dirty="0">
                <a:ln>
                  <a:noFill/>
                </a:ln>
                <a:solidFill>
                  <a:srgbClr val="04374A"/>
                </a:solidFill>
                <a:effectLst/>
                <a:uLnTx/>
                <a:uFillTx/>
                <a:latin typeface="Calibri"/>
                <a:ea typeface="+mn-ea"/>
                <a:cs typeface="+mn-cs"/>
              </a:rPr>
              <a:t>Пропорциональность</a:t>
            </a:r>
          </a:p>
        </p:txBody>
      </p:sp>
      <p:sp>
        <p:nvSpPr>
          <p:cNvPr id="14" name="Прямоугольник: скругленные углы 13">
            <a:extLst>
              <a:ext uri="{FF2B5EF4-FFF2-40B4-BE49-F238E27FC236}">
                <a16:creationId xmlns:a16="http://schemas.microsoft.com/office/drawing/2014/main" id="{9315A65E-E72C-4987-B3EA-21774B3EED5F}"/>
              </a:ext>
            </a:extLst>
          </p:cNvPr>
          <p:cNvSpPr/>
          <p:nvPr/>
        </p:nvSpPr>
        <p:spPr>
          <a:xfrm>
            <a:off x="2123728" y="3974167"/>
            <a:ext cx="2577552" cy="411669"/>
          </a:xfrm>
          <a:prstGeom prst="roundRect">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algn="ctr" defTabSz="914400" rtl="0" eaLnBrk="1" fontAlgn="auto" latinLnBrk="0" hangingPunct="1">
              <a:lnSpc>
                <a:spcPct val="100000"/>
              </a:lnSpc>
              <a:spcBef>
                <a:spcPts val="0"/>
              </a:spcBef>
              <a:spcAft>
                <a:spcPts val="0"/>
              </a:spcAft>
              <a:buClrTx/>
              <a:buSzTx/>
              <a:buFontTx/>
              <a:buNone/>
              <a:tabLst/>
              <a:defRPr/>
            </a:pPr>
            <a:r>
              <a:rPr kumimoji="0" lang="ru-RU" sz="1800" i="0" u="none" strike="noStrike" kern="1200" cap="none" spc="0" normalizeH="0" baseline="0" noProof="0" dirty="0">
                <a:ln>
                  <a:noFill/>
                </a:ln>
                <a:solidFill>
                  <a:srgbClr val="04374A"/>
                </a:solidFill>
                <a:effectLst/>
                <a:uLnTx/>
                <a:uFillTx/>
                <a:latin typeface="Calibri"/>
                <a:ea typeface="+mn-ea"/>
                <a:cs typeface="+mn-cs"/>
              </a:rPr>
              <a:t>Вариативность</a:t>
            </a:r>
          </a:p>
        </p:txBody>
      </p:sp>
      <p:sp>
        <p:nvSpPr>
          <p:cNvPr id="15" name="Прямоугольник: скругленные углы 14">
            <a:extLst>
              <a:ext uri="{FF2B5EF4-FFF2-40B4-BE49-F238E27FC236}">
                <a16:creationId xmlns:a16="http://schemas.microsoft.com/office/drawing/2014/main" id="{C0F4E248-FBEE-4C2C-B3C8-9FBDBD020927}"/>
              </a:ext>
            </a:extLst>
          </p:cNvPr>
          <p:cNvSpPr/>
          <p:nvPr/>
        </p:nvSpPr>
        <p:spPr>
          <a:xfrm>
            <a:off x="5292080" y="4032341"/>
            <a:ext cx="2577552" cy="411669"/>
          </a:xfrm>
          <a:prstGeom prst="roundRect">
            <a:avLst/>
          </a:prstGeom>
          <a:solidFill>
            <a:schemeClr val="accent3">
              <a:lumMod val="20000"/>
              <a:lumOff val="80000"/>
            </a:schemeClr>
          </a:solidFill>
          <a:ln w="31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algn="ctr" defTabSz="914400" rtl="0" eaLnBrk="1" fontAlgn="auto" latinLnBrk="0" hangingPunct="1">
              <a:lnSpc>
                <a:spcPct val="100000"/>
              </a:lnSpc>
              <a:spcBef>
                <a:spcPts val="0"/>
              </a:spcBef>
              <a:spcAft>
                <a:spcPts val="0"/>
              </a:spcAft>
              <a:buClrTx/>
              <a:buSzTx/>
              <a:buFontTx/>
              <a:buNone/>
              <a:tabLst/>
              <a:defRPr/>
            </a:pPr>
            <a:r>
              <a:rPr kumimoji="0" lang="ru-RU" sz="1800" i="0" u="none" strike="noStrike" kern="1200" cap="none" spc="0" normalizeH="0" baseline="0" noProof="0" dirty="0" err="1">
                <a:ln>
                  <a:noFill/>
                </a:ln>
                <a:solidFill>
                  <a:srgbClr val="04374A"/>
                </a:solidFill>
                <a:effectLst/>
                <a:uLnTx/>
                <a:uFillTx/>
                <a:latin typeface="Calibri"/>
                <a:ea typeface="+mn-ea"/>
                <a:cs typeface="+mn-cs"/>
              </a:rPr>
              <a:t>Номинантность</a:t>
            </a:r>
            <a:endParaRPr kumimoji="0" lang="ru-RU" sz="1800" i="0" u="none" strike="noStrike" kern="1200" cap="none" spc="0" normalizeH="0" baseline="0" noProof="0" dirty="0">
              <a:ln>
                <a:noFill/>
              </a:ln>
              <a:solidFill>
                <a:srgbClr val="04374A"/>
              </a:solidFill>
              <a:effectLst/>
              <a:uLnTx/>
              <a:uFillTx/>
              <a:latin typeface="Calibri"/>
              <a:ea typeface="+mn-ea"/>
              <a:cs typeface="+mn-cs"/>
            </a:endParaRPr>
          </a:p>
        </p:txBody>
      </p:sp>
      <p:cxnSp>
        <p:nvCxnSpPr>
          <p:cNvPr id="5" name="Прямая со стрелкой 4">
            <a:extLst>
              <a:ext uri="{FF2B5EF4-FFF2-40B4-BE49-F238E27FC236}">
                <a16:creationId xmlns:a16="http://schemas.microsoft.com/office/drawing/2014/main" id="{1F98D009-8DCE-4EEA-A806-DCDA9382530D}"/>
              </a:ext>
            </a:extLst>
          </p:cNvPr>
          <p:cNvCxnSpPr>
            <a:stCxn id="3" idx="2"/>
            <a:endCxn id="8" idx="3"/>
          </p:cNvCxnSpPr>
          <p:nvPr/>
        </p:nvCxnSpPr>
        <p:spPr>
          <a:xfrm flipH="1">
            <a:off x="3837184" y="1916832"/>
            <a:ext cx="1454896" cy="50562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6" name="Прямая со стрелкой 15">
            <a:extLst>
              <a:ext uri="{FF2B5EF4-FFF2-40B4-BE49-F238E27FC236}">
                <a16:creationId xmlns:a16="http://schemas.microsoft.com/office/drawing/2014/main" id="{A134F6F5-49AC-4B30-B835-778102DD364D}"/>
              </a:ext>
            </a:extLst>
          </p:cNvPr>
          <p:cNvCxnSpPr>
            <a:cxnSpLocks/>
            <a:stCxn id="3" idx="2"/>
            <a:endCxn id="13" idx="3"/>
          </p:cNvCxnSpPr>
          <p:nvPr/>
        </p:nvCxnSpPr>
        <p:spPr>
          <a:xfrm flipH="1">
            <a:off x="4053208" y="1916832"/>
            <a:ext cx="1238872" cy="138439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18" name="Прямая со стрелкой 17">
            <a:extLst>
              <a:ext uri="{FF2B5EF4-FFF2-40B4-BE49-F238E27FC236}">
                <a16:creationId xmlns:a16="http://schemas.microsoft.com/office/drawing/2014/main" id="{48F617DE-8A97-4C34-88F6-5050AA39C683}"/>
              </a:ext>
            </a:extLst>
          </p:cNvPr>
          <p:cNvCxnSpPr>
            <a:cxnSpLocks/>
            <a:stCxn id="3" idx="2"/>
          </p:cNvCxnSpPr>
          <p:nvPr/>
        </p:nvCxnSpPr>
        <p:spPr>
          <a:xfrm flipH="1">
            <a:off x="4427984" y="1916832"/>
            <a:ext cx="864096" cy="2057335"/>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1" name="Прямая со стрелкой 20">
            <a:extLst>
              <a:ext uri="{FF2B5EF4-FFF2-40B4-BE49-F238E27FC236}">
                <a16:creationId xmlns:a16="http://schemas.microsoft.com/office/drawing/2014/main" id="{AF532188-EE74-49E8-91E9-6918C170DC96}"/>
              </a:ext>
            </a:extLst>
          </p:cNvPr>
          <p:cNvCxnSpPr>
            <a:cxnSpLocks/>
            <a:stCxn id="3" idx="2"/>
            <a:endCxn id="10" idx="1"/>
          </p:cNvCxnSpPr>
          <p:nvPr/>
        </p:nvCxnSpPr>
        <p:spPr>
          <a:xfrm>
            <a:off x="5292080" y="1916832"/>
            <a:ext cx="864096" cy="505626"/>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4" name="Прямая со стрелкой 23">
            <a:extLst>
              <a:ext uri="{FF2B5EF4-FFF2-40B4-BE49-F238E27FC236}">
                <a16:creationId xmlns:a16="http://schemas.microsoft.com/office/drawing/2014/main" id="{95E3EA12-2FB1-4119-9639-7226DC1FC88E}"/>
              </a:ext>
            </a:extLst>
          </p:cNvPr>
          <p:cNvCxnSpPr>
            <a:cxnSpLocks/>
            <a:stCxn id="3" idx="2"/>
            <a:endCxn id="12" idx="1"/>
          </p:cNvCxnSpPr>
          <p:nvPr/>
        </p:nvCxnSpPr>
        <p:spPr>
          <a:xfrm>
            <a:off x="5292080" y="1916832"/>
            <a:ext cx="576064" cy="1384397"/>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cxnSp>
        <p:nvCxnSpPr>
          <p:cNvPr id="27" name="Прямая со стрелкой 26">
            <a:extLst>
              <a:ext uri="{FF2B5EF4-FFF2-40B4-BE49-F238E27FC236}">
                <a16:creationId xmlns:a16="http://schemas.microsoft.com/office/drawing/2014/main" id="{A50FE278-5CF9-4556-92E9-023330730127}"/>
              </a:ext>
            </a:extLst>
          </p:cNvPr>
          <p:cNvCxnSpPr>
            <a:cxnSpLocks/>
            <a:stCxn id="3" idx="2"/>
          </p:cNvCxnSpPr>
          <p:nvPr/>
        </p:nvCxnSpPr>
        <p:spPr>
          <a:xfrm>
            <a:off x="5292080" y="1916832"/>
            <a:ext cx="288032" cy="2115508"/>
          </a:xfrm>
          <a:prstGeom prst="straightConnector1">
            <a:avLst/>
          </a:prstGeom>
          <a:ln>
            <a:tailEnd type="triangle"/>
          </a:ln>
        </p:spPr>
        <p:style>
          <a:lnRef idx="1">
            <a:schemeClr val="accent4"/>
          </a:lnRef>
          <a:fillRef idx="0">
            <a:schemeClr val="accent4"/>
          </a:fillRef>
          <a:effectRef idx="0">
            <a:schemeClr val="accent4"/>
          </a:effectRef>
          <a:fontRef idx="minor">
            <a:schemeClr val="tx1"/>
          </a:fontRef>
        </p:style>
      </p:cxnSp>
      <p:pic>
        <p:nvPicPr>
          <p:cNvPr id="5122" name="Picture 2">
            <a:extLst>
              <a:ext uri="{FF2B5EF4-FFF2-40B4-BE49-F238E27FC236}">
                <a16:creationId xmlns:a16="http://schemas.microsoft.com/office/drawing/2014/main" id="{BCF8E1AF-D042-4B9F-AC51-A3B2E00835D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61964" y="4557618"/>
            <a:ext cx="6660232" cy="19106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1785507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a:extLst>
              <a:ext uri="{FF2B5EF4-FFF2-40B4-BE49-F238E27FC236}">
                <a16:creationId xmlns:a16="http://schemas.microsoft.com/office/drawing/2014/main" id="{B35C9B5D-1403-4B64-A9E4-B5A7A61E7047}"/>
              </a:ext>
            </a:extLst>
          </p:cNvPr>
          <p:cNvSpPr txBox="1">
            <a:spLocks/>
          </p:cNvSpPr>
          <p:nvPr/>
        </p:nvSpPr>
        <p:spPr>
          <a:xfrm>
            <a:off x="2123728" y="332656"/>
            <a:ext cx="6948264" cy="680552"/>
          </a:xfrm>
          <a:prstGeom prst="rect">
            <a:avLst/>
          </a:prstGeom>
        </p:spPr>
        <p:txBody>
          <a:bodyPr/>
          <a:lstStyle>
            <a:lvl1pPr algn="ctr" defTabSz="914400" rtl="0" eaLnBrk="1" latinLnBrk="0" hangingPunct="1">
              <a:spcBef>
                <a:spcPct val="0"/>
              </a:spcBef>
              <a:buNone/>
              <a:defRPr sz="4400" kern="1200">
                <a:solidFill>
                  <a:schemeClr val="accent1">
                    <a:lumMod val="20000"/>
                    <a:lumOff val="80000"/>
                  </a:schemeClr>
                </a:solidFill>
                <a:effectLst>
                  <a:outerShdw blurRad="38100" dist="38100" dir="2700000" algn="tl">
                    <a:srgbClr val="000000">
                      <a:alpha val="43137"/>
                    </a:srgbClr>
                  </a:outerShdw>
                </a:effectLst>
                <a:latin typeface="+mj-lt"/>
                <a:ea typeface="+mj-ea"/>
                <a:cs typeface="+mj-cs"/>
              </a:defRPr>
            </a:lvl1pPr>
          </a:lstStyle>
          <a:p>
            <a:r>
              <a:rPr lang="ru-RU" sz="3200" dirty="0">
                <a:solidFill>
                  <a:srgbClr val="629DD1">
                    <a:lumMod val="20000"/>
                    <a:lumOff val="80000"/>
                  </a:srgbClr>
                </a:solidFill>
                <a:latin typeface="Calibri"/>
              </a:rPr>
              <a:t>5.	Циклический анализ</a:t>
            </a:r>
            <a:endParaRPr lang="ru-RU" dirty="0"/>
          </a:p>
        </p:txBody>
      </p:sp>
      <p:sp>
        <p:nvSpPr>
          <p:cNvPr id="4" name="Прямоугольник: скругленные противолежащие углы 3">
            <a:extLst>
              <a:ext uri="{FF2B5EF4-FFF2-40B4-BE49-F238E27FC236}">
                <a16:creationId xmlns:a16="http://schemas.microsoft.com/office/drawing/2014/main" id="{20B43B4A-3157-493C-84AA-A2E3DBFFC372}"/>
              </a:ext>
            </a:extLst>
          </p:cNvPr>
          <p:cNvSpPr/>
          <p:nvPr/>
        </p:nvSpPr>
        <p:spPr>
          <a:xfrm>
            <a:off x="107504" y="1916832"/>
            <a:ext cx="8964488" cy="1080120"/>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600" dirty="0">
                <a:solidFill>
                  <a:srgbClr val="C00000"/>
                </a:solidFill>
              </a:rPr>
              <a:t>Принцип суммирования </a:t>
            </a:r>
            <a:r>
              <a:rPr lang="ru-RU" sz="1600" dirty="0">
                <a:solidFill>
                  <a:srgbClr val="04374A"/>
                </a:solidFill>
              </a:rPr>
              <a:t>имеет в виду, что все движения цены — это простая сумма всех активных циклов. Теория циклов утверждает, что ценовые модели (паттерны) формируются взаимодействием двух или более разных циклов. Принцип суммирования даёт точное представление о циклическом прогнозировании.</a:t>
            </a:r>
          </a:p>
        </p:txBody>
      </p:sp>
      <p:sp>
        <p:nvSpPr>
          <p:cNvPr id="19" name="Прямоугольник: скругленные противолежащие углы 18">
            <a:extLst>
              <a:ext uri="{FF2B5EF4-FFF2-40B4-BE49-F238E27FC236}">
                <a16:creationId xmlns:a16="http://schemas.microsoft.com/office/drawing/2014/main" id="{42084017-90F2-4533-A732-2CA7D7E9A781}"/>
              </a:ext>
            </a:extLst>
          </p:cNvPr>
          <p:cNvSpPr/>
          <p:nvPr/>
        </p:nvSpPr>
        <p:spPr>
          <a:xfrm>
            <a:off x="107504" y="3068960"/>
            <a:ext cx="8964488" cy="792089"/>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600" dirty="0">
                <a:solidFill>
                  <a:srgbClr val="C00000"/>
                </a:solidFill>
              </a:rPr>
              <a:t>Принципы гармоничности и синхронности </a:t>
            </a:r>
            <a:r>
              <a:rPr lang="ru-RU" sz="1600" dirty="0">
                <a:solidFill>
                  <a:srgbClr val="002060"/>
                </a:solidFill>
              </a:rPr>
              <a:t>указывают на то, что соседние волны обычно связаны. То есть гармоничность указывает на пропорциональность периодов, а синхронность - на повторяемость возникновения минимумов и максимумов.</a:t>
            </a:r>
          </a:p>
        </p:txBody>
      </p:sp>
      <p:sp>
        <p:nvSpPr>
          <p:cNvPr id="20" name="Прямоугольник: скругленные противолежащие углы 19">
            <a:extLst>
              <a:ext uri="{FF2B5EF4-FFF2-40B4-BE49-F238E27FC236}">
                <a16:creationId xmlns:a16="http://schemas.microsoft.com/office/drawing/2014/main" id="{F6042AD6-986A-4D27-82E8-84A5245CA45F}"/>
              </a:ext>
            </a:extLst>
          </p:cNvPr>
          <p:cNvSpPr/>
          <p:nvPr/>
        </p:nvSpPr>
        <p:spPr>
          <a:xfrm>
            <a:off x="89756" y="3900576"/>
            <a:ext cx="8964488" cy="536535"/>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600" dirty="0">
                <a:solidFill>
                  <a:srgbClr val="C00000"/>
                </a:solidFill>
              </a:rPr>
              <a:t>Принцип пропорциональности </a:t>
            </a:r>
            <a:r>
              <a:rPr lang="ru-RU" sz="1600" dirty="0">
                <a:solidFill>
                  <a:srgbClr val="002060"/>
                </a:solidFill>
              </a:rPr>
              <a:t>описывает взаимосвязь между периодом цикла и амплитудой. Циклы с большей длиной должны иметь пропорционально более широкие амплитуды.</a:t>
            </a:r>
          </a:p>
        </p:txBody>
      </p:sp>
      <p:sp>
        <p:nvSpPr>
          <p:cNvPr id="22" name="Прямоугольник: скругленные противолежащие углы 21">
            <a:extLst>
              <a:ext uri="{FF2B5EF4-FFF2-40B4-BE49-F238E27FC236}">
                <a16:creationId xmlns:a16="http://schemas.microsoft.com/office/drawing/2014/main" id="{F4A00104-B0AA-41E1-8D1A-9CDE47B22EAB}"/>
              </a:ext>
            </a:extLst>
          </p:cNvPr>
          <p:cNvSpPr/>
          <p:nvPr/>
        </p:nvSpPr>
        <p:spPr>
          <a:xfrm>
            <a:off x="89756" y="4509119"/>
            <a:ext cx="8964488" cy="720081"/>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600" dirty="0">
                <a:solidFill>
                  <a:srgbClr val="C00000"/>
                </a:solidFill>
              </a:rPr>
              <a:t>Принцип вариативности - </a:t>
            </a:r>
            <a:r>
              <a:rPr lang="ru-RU" sz="1600" dirty="0">
                <a:solidFill>
                  <a:srgbClr val="002060"/>
                </a:solidFill>
              </a:rPr>
              <a:t>это признание того факта, что все остальные циклические принципы, о которых уже упоминалось - суммирование, гармоничность, синхронность и пропорциональность - это трендовые направляющие, а не хаотично скачущие «зайцы».</a:t>
            </a:r>
          </a:p>
        </p:txBody>
      </p:sp>
      <p:sp>
        <p:nvSpPr>
          <p:cNvPr id="23" name="Прямоугольник: скругленные противолежащие углы 22">
            <a:extLst>
              <a:ext uri="{FF2B5EF4-FFF2-40B4-BE49-F238E27FC236}">
                <a16:creationId xmlns:a16="http://schemas.microsoft.com/office/drawing/2014/main" id="{99E829E3-B2E0-4373-BA6E-DF341B51F440}"/>
              </a:ext>
            </a:extLst>
          </p:cNvPr>
          <p:cNvSpPr/>
          <p:nvPr/>
        </p:nvSpPr>
        <p:spPr>
          <a:xfrm>
            <a:off x="89030" y="5293227"/>
            <a:ext cx="8964488" cy="1232117"/>
          </a:xfrm>
          <a:prstGeom prst="round2DiagRect">
            <a:avLst/>
          </a:prstGeom>
        </p:spPr>
        <p:style>
          <a:lnRef idx="1">
            <a:schemeClr val="accent6"/>
          </a:lnRef>
          <a:fillRef idx="2">
            <a:schemeClr val="accent6"/>
          </a:fillRef>
          <a:effectRef idx="1">
            <a:schemeClr val="accent6"/>
          </a:effectRef>
          <a:fontRef idx="minor">
            <a:schemeClr val="dk1"/>
          </a:fontRef>
        </p:style>
        <p:txBody>
          <a:bodyPr rtlCol="0" anchor="ctr"/>
          <a:lstStyle/>
          <a:p>
            <a:pPr algn="just"/>
            <a:r>
              <a:rPr lang="ru-RU" sz="1600" dirty="0">
                <a:solidFill>
                  <a:srgbClr val="C00000"/>
                </a:solidFill>
              </a:rPr>
              <a:t>Принцип </a:t>
            </a:r>
            <a:r>
              <a:rPr lang="ru-RU" sz="1600" dirty="0" err="1">
                <a:solidFill>
                  <a:srgbClr val="C00000"/>
                </a:solidFill>
              </a:rPr>
              <a:t>номинантности</a:t>
            </a:r>
            <a:r>
              <a:rPr lang="ru-RU" sz="1600" dirty="0">
                <a:solidFill>
                  <a:srgbClr val="C00000"/>
                </a:solidFill>
              </a:rPr>
              <a:t> </a:t>
            </a:r>
            <a:r>
              <a:rPr lang="ru-RU" sz="1600" dirty="0">
                <a:solidFill>
                  <a:srgbClr val="002060"/>
                </a:solidFill>
              </a:rPr>
              <a:t>основан на предположении, что, несмотря на различия, существующие на разных рынках и допускающие некоторые вариации в реализации циклических принципов, есть общий номинальный набор гармонически связанных циклов, которые затрагивают все рынки.</a:t>
            </a:r>
          </a:p>
          <a:p>
            <a:pPr algn="just"/>
            <a:r>
              <a:rPr lang="ru-RU" sz="1600" dirty="0">
                <a:solidFill>
                  <a:srgbClr val="002060"/>
                </a:solidFill>
              </a:rPr>
              <a:t>Такая номинальная модель длины цикла может использоваться в качестве отправной точки при анализе любого рынка.</a:t>
            </a:r>
          </a:p>
        </p:txBody>
      </p:sp>
    </p:spTree>
    <p:extLst>
      <p:ext uri="{BB962C8B-B14F-4D97-AF65-F5344CB8AC3E}">
        <p14:creationId xmlns:p14="http://schemas.microsoft.com/office/powerpoint/2010/main" val="30622368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лачко с текстом: прямоугольное со скругленными углами 3">
            <a:extLst>
              <a:ext uri="{FF2B5EF4-FFF2-40B4-BE49-F238E27FC236}">
                <a16:creationId xmlns:a16="http://schemas.microsoft.com/office/drawing/2014/main" id="{B670CFA9-115A-47F6-86E4-77FA714D9647}"/>
              </a:ext>
            </a:extLst>
          </p:cNvPr>
          <p:cNvSpPr/>
          <p:nvPr/>
        </p:nvSpPr>
        <p:spPr>
          <a:xfrm>
            <a:off x="107504" y="1772816"/>
            <a:ext cx="8928992" cy="4176464"/>
          </a:xfrm>
          <a:prstGeom prst="wedgeRoundRectCallout">
            <a:avLst>
              <a:gd name="adj1" fmla="val -46885"/>
              <a:gd name="adj2" fmla="val 60870"/>
              <a:gd name="adj3" fmla="val 16667"/>
            </a:avLst>
          </a:prstGeom>
        </p:spPr>
        <p:style>
          <a:lnRef idx="1">
            <a:schemeClr val="accent4"/>
          </a:lnRef>
          <a:fillRef idx="2">
            <a:schemeClr val="accent4"/>
          </a:fillRef>
          <a:effectRef idx="1">
            <a:schemeClr val="accent4"/>
          </a:effectRef>
          <a:fontRef idx="minor">
            <a:schemeClr val="dk1"/>
          </a:fontRef>
        </p:style>
        <p:txBody>
          <a:bodyPr rtlCol="0" anchor="ctr"/>
          <a:lstStyle/>
          <a:p>
            <a:pPr algn="ctr"/>
            <a:endParaRPr lang="ru-RU"/>
          </a:p>
        </p:txBody>
      </p:sp>
      <p:sp>
        <p:nvSpPr>
          <p:cNvPr id="5" name="TextBox 4">
            <a:extLst>
              <a:ext uri="{FF2B5EF4-FFF2-40B4-BE49-F238E27FC236}">
                <a16:creationId xmlns:a16="http://schemas.microsoft.com/office/drawing/2014/main" id="{8BE89836-D8BC-4233-97E4-A6CA5CD2BE1B}"/>
              </a:ext>
            </a:extLst>
          </p:cNvPr>
          <p:cNvSpPr txBox="1"/>
          <p:nvPr/>
        </p:nvSpPr>
        <p:spPr>
          <a:xfrm>
            <a:off x="323528" y="1978962"/>
            <a:ext cx="8712968" cy="3970318"/>
          </a:xfrm>
          <a:prstGeom prst="rect">
            <a:avLst/>
          </a:prstGeom>
          <a:noFill/>
        </p:spPr>
        <p:txBody>
          <a:bodyPr wrap="square">
            <a:spAutoFit/>
          </a:bodyPr>
          <a:lstStyle/>
          <a:p>
            <a:pPr indent="457200" algn="just"/>
            <a:r>
              <a:rPr lang="ru-RU" dirty="0">
                <a:solidFill>
                  <a:srgbClr val="002060"/>
                </a:solidFill>
              </a:rPr>
              <a:t>Технический анализ основан на постулате, который гласит, что рынок вмещает всё. То есть, ключевым его принципом является предположение, что вся информация уже отражена в цене актива, а значит, и анализ этой цены — единственное, что имеет реальное значение.</a:t>
            </a:r>
          </a:p>
          <a:p>
            <a:pPr indent="457200" algn="just"/>
            <a:r>
              <a:rPr lang="ru-RU" dirty="0">
                <a:solidFill>
                  <a:srgbClr val="002060"/>
                </a:solidFill>
              </a:rPr>
              <a:t>Опираясь на эти предположения, трейдеры изучают ценовые модели и статистику, пытаясь оценить общие настроения рынка и определить направления цены.</a:t>
            </a:r>
          </a:p>
          <a:p>
            <a:pPr indent="457200" algn="just"/>
            <a:r>
              <a:rPr lang="ru-RU" dirty="0">
                <a:solidFill>
                  <a:srgbClr val="002060"/>
                </a:solidFill>
              </a:rPr>
              <a:t>Технический анализ - одна из старейших торговых концепций, которая сегодня становится всё более совершенной благодаря использованию быстрых и производительных компьютеров.</a:t>
            </a:r>
          </a:p>
          <a:p>
            <a:pPr indent="457200" algn="just"/>
            <a:r>
              <a:rPr lang="ru-RU" dirty="0">
                <a:solidFill>
                  <a:srgbClr val="002060"/>
                </a:solidFill>
              </a:rPr>
              <a:t>Многие современные торговые системы крупных финансовых фондов и коммерческих фирм основаны именно на техническом анализе. Поэтому как профессионалы, так и новички могут использовать его в качестве отправной точки в своей торговле.</a:t>
            </a:r>
          </a:p>
        </p:txBody>
      </p:sp>
    </p:spTree>
    <p:extLst>
      <p:ext uri="{BB962C8B-B14F-4D97-AF65-F5344CB8AC3E}">
        <p14:creationId xmlns:p14="http://schemas.microsoft.com/office/powerpoint/2010/main" val="3504214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p:txBody>
          <a:bodyPr>
            <a:normAutofit/>
          </a:bodyPr>
          <a:lstStyle/>
          <a:p>
            <a:r>
              <a:rPr lang="ru-RU" sz="3200" dirty="0"/>
              <a:t>1.	Основы технического анализа</a:t>
            </a:r>
          </a:p>
        </p:txBody>
      </p:sp>
      <p:pic>
        <p:nvPicPr>
          <p:cNvPr id="7" name="Объект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4983162" y="2731294"/>
            <a:ext cx="3562350" cy="2752725"/>
          </a:xfrm>
          <a:prstGeom prst="rect">
            <a:avLst/>
          </a:prstGeom>
          <a:ln>
            <a:noFill/>
          </a:ln>
          <a:effectLst>
            <a:outerShdw blurRad="292100" dist="139700" dir="2700000" algn="tl" rotWithShape="0">
              <a:srgbClr val="333333">
                <a:alpha val="65000"/>
              </a:srgbClr>
            </a:outerShdw>
          </a:effectLst>
        </p:spPr>
      </p:pic>
      <p:sp>
        <p:nvSpPr>
          <p:cNvPr id="6" name="TextBox 5">
            <a:extLst>
              <a:ext uri="{FF2B5EF4-FFF2-40B4-BE49-F238E27FC236}">
                <a16:creationId xmlns:a16="http://schemas.microsoft.com/office/drawing/2014/main" id="{EF1CBCA8-00A1-4D82-9AEB-96B49B432762}"/>
              </a:ext>
            </a:extLst>
          </p:cNvPr>
          <p:cNvSpPr txBox="1"/>
          <p:nvPr/>
        </p:nvSpPr>
        <p:spPr>
          <a:xfrm>
            <a:off x="200780" y="1854131"/>
            <a:ext cx="8691699" cy="1323439"/>
          </a:xfrm>
          <a:prstGeom prst="rect">
            <a:avLst/>
          </a:prstGeom>
          <a:noFill/>
        </p:spPr>
        <p:txBody>
          <a:bodyPr wrap="square">
            <a:spAutoFit/>
          </a:bodyPr>
          <a:lstStyle/>
          <a:p>
            <a:r>
              <a:rPr lang="ru-RU" b="1" dirty="0">
                <a:solidFill>
                  <a:srgbClr val="002060"/>
                </a:solidFill>
                <a:effectLst>
                  <a:outerShdw blurRad="38100" dist="38100" dir="2700000" algn="tl">
                    <a:srgbClr val="000000">
                      <a:alpha val="43137"/>
                    </a:srgbClr>
                  </a:outerShdw>
                </a:effectLst>
              </a:rPr>
              <a:t>	</a:t>
            </a:r>
            <a:r>
              <a:rPr lang="ru-RU" sz="2000" b="1" dirty="0">
                <a:solidFill>
                  <a:srgbClr val="002060"/>
                </a:solidFill>
                <a:effectLst>
                  <a:outerShdw blurRad="38100" dist="38100" dir="2700000" algn="tl">
                    <a:srgbClr val="000000">
                      <a:alpha val="43137"/>
                    </a:srgbClr>
                  </a:outerShdw>
                </a:effectLst>
              </a:rPr>
              <a:t>Технический анализ рынка </a:t>
            </a:r>
            <a:r>
              <a:rPr lang="ru-RU" sz="2000" dirty="0">
                <a:solidFill>
                  <a:srgbClr val="002060"/>
                </a:solidFill>
              </a:rPr>
              <a:t>- это метод прогнозирования будущего поведения ценных бумаг с использованием прошлых данных. Такие данные могут охватывать широкий диапазон переменных (от цен до объёмов), генерируемых в конкретной области рынка.</a:t>
            </a:r>
          </a:p>
        </p:txBody>
      </p:sp>
      <p:sp>
        <p:nvSpPr>
          <p:cNvPr id="8" name="TextBox 7">
            <a:extLst>
              <a:ext uri="{FF2B5EF4-FFF2-40B4-BE49-F238E27FC236}">
                <a16:creationId xmlns:a16="http://schemas.microsoft.com/office/drawing/2014/main" id="{B20362B2-84A4-45A2-AF16-3742262197FC}"/>
              </a:ext>
            </a:extLst>
          </p:cNvPr>
          <p:cNvSpPr txBox="1"/>
          <p:nvPr/>
        </p:nvSpPr>
        <p:spPr>
          <a:xfrm>
            <a:off x="192947" y="3461385"/>
            <a:ext cx="4824535" cy="1631216"/>
          </a:xfrm>
          <a:prstGeom prst="rect">
            <a:avLst/>
          </a:prstGeom>
          <a:noFill/>
        </p:spPr>
        <p:txBody>
          <a:bodyPr wrap="square">
            <a:spAutoFit/>
          </a:bodyPr>
          <a:lstStyle/>
          <a:p>
            <a:r>
              <a:rPr lang="ru-RU" sz="2000" dirty="0">
                <a:solidFill>
                  <a:srgbClr val="002060"/>
                </a:solidFill>
              </a:rPr>
              <a:t>Технический анализ может быть применим для анализа цен целого ряда биржевых активов. Полученные данные затем используются для прогнозирования будущего изменения котировок.</a:t>
            </a:r>
          </a:p>
        </p:txBody>
      </p:sp>
      <p:sp>
        <p:nvSpPr>
          <p:cNvPr id="10" name="TextBox 9">
            <a:extLst>
              <a:ext uri="{FF2B5EF4-FFF2-40B4-BE49-F238E27FC236}">
                <a16:creationId xmlns:a16="http://schemas.microsoft.com/office/drawing/2014/main" id="{9E414182-FA76-4913-9DAA-D56E2B2B8A7D}"/>
              </a:ext>
            </a:extLst>
          </p:cNvPr>
          <p:cNvSpPr txBox="1"/>
          <p:nvPr/>
        </p:nvSpPr>
        <p:spPr>
          <a:xfrm>
            <a:off x="1259632" y="5437852"/>
            <a:ext cx="7052182" cy="1015663"/>
          </a:xfrm>
          <a:prstGeom prst="rect">
            <a:avLst/>
          </a:prstGeom>
          <a:noFill/>
        </p:spPr>
        <p:txBody>
          <a:bodyPr wrap="square">
            <a:spAutoFit/>
          </a:bodyPr>
          <a:lstStyle/>
          <a:p>
            <a:r>
              <a:rPr lang="ru-RU" sz="2000" dirty="0">
                <a:solidFill>
                  <a:srgbClr val="002060"/>
                </a:solidFill>
              </a:rPr>
              <a:t>В то время как фундаментальный анализ сосредоточен на анализе макроэкономических показателей, технический анализ фокусируется прежде всего на анализе графика цен.</a:t>
            </a:r>
          </a:p>
        </p:txBody>
      </p:sp>
      <p:pic>
        <p:nvPicPr>
          <p:cNvPr id="1026" name="Picture 2">
            <a:extLst>
              <a:ext uri="{FF2B5EF4-FFF2-40B4-BE49-F238E27FC236}">
                <a16:creationId xmlns:a16="http://schemas.microsoft.com/office/drawing/2014/main" id="{6E4E9DD5-C1A5-4154-BB99-9D4B888ED0E5}"/>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0341" t="20212" r="38236" b="13037"/>
          <a:stretch/>
        </p:blipFill>
        <p:spPr bwMode="auto">
          <a:xfrm>
            <a:off x="323529" y="5143470"/>
            <a:ext cx="702405" cy="13100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12103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title"/>
          </p:nvPr>
        </p:nvSpPr>
        <p:spPr/>
        <p:txBody>
          <a:bodyPr/>
          <a:lstStyle/>
          <a:p>
            <a:r>
              <a:rPr kumimoji="0" lang="ru-RU" sz="3200" b="0" i="0" u="none" strike="noStrike" kern="1200" cap="none" spc="0" normalizeH="0" baseline="0" noProof="0" dirty="0">
                <a:ln>
                  <a:noFill/>
                </a:ln>
                <a:solidFill>
                  <a:srgbClr val="629DD1">
                    <a:lumMod val="20000"/>
                    <a:lumOff val="80000"/>
                  </a:srgbClr>
                </a:solidFill>
                <a:effectLst>
                  <a:outerShdw blurRad="38100" dist="38100" dir="2700000" algn="tl">
                    <a:srgbClr val="000000">
                      <a:alpha val="43137"/>
                    </a:srgbClr>
                  </a:outerShdw>
                </a:effectLst>
                <a:uLnTx/>
                <a:uFillTx/>
                <a:latin typeface="Calibri"/>
                <a:ea typeface="+mj-ea"/>
                <a:cs typeface="+mj-cs"/>
              </a:rPr>
              <a:t>1.	Основы технического анализа</a:t>
            </a:r>
            <a:endParaRPr lang="ru-RU" dirty="0"/>
          </a:p>
        </p:txBody>
      </p:sp>
      <p:sp>
        <p:nvSpPr>
          <p:cNvPr id="7" name="TextBox 6">
            <a:extLst>
              <a:ext uri="{FF2B5EF4-FFF2-40B4-BE49-F238E27FC236}">
                <a16:creationId xmlns:a16="http://schemas.microsoft.com/office/drawing/2014/main" id="{13EAE138-FF17-4D2D-B3BD-59E0EDFC9C68}"/>
              </a:ext>
            </a:extLst>
          </p:cNvPr>
          <p:cNvSpPr txBox="1"/>
          <p:nvPr/>
        </p:nvSpPr>
        <p:spPr>
          <a:xfrm>
            <a:off x="251520" y="1844824"/>
            <a:ext cx="8640960" cy="1323439"/>
          </a:xfrm>
          <a:prstGeom prst="rect">
            <a:avLst/>
          </a:prstGeom>
          <a:noFill/>
        </p:spPr>
        <p:txBody>
          <a:bodyPr wrap="square">
            <a:spAutoFit/>
          </a:bodyPr>
          <a:lstStyle/>
          <a:p>
            <a:r>
              <a:rPr lang="ru-RU" sz="2000" dirty="0">
                <a:solidFill>
                  <a:srgbClr val="002060"/>
                </a:solidFill>
              </a:rPr>
              <a:t>В последние годы технический анализ завоевал популярность не только из-за своей относительной простоты, но и благодаря универсальному подходу. Это означает, что он может применяться ко всем сегментам рынка и к разным временным интервалам.</a:t>
            </a:r>
          </a:p>
        </p:txBody>
      </p:sp>
      <p:pic>
        <p:nvPicPr>
          <p:cNvPr id="8" name="Рисунок 7" descr="Правила технического анализа">
            <a:extLst>
              <a:ext uri="{FF2B5EF4-FFF2-40B4-BE49-F238E27FC236}">
                <a16:creationId xmlns:a16="http://schemas.microsoft.com/office/drawing/2014/main" id="{39BF8103-5A5B-4713-9633-175656AD7460}"/>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47116" y="3202202"/>
            <a:ext cx="4849768" cy="2071066"/>
          </a:xfrm>
          <a:prstGeom prst="rect">
            <a:avLst/>
          </a:prstGeom>
          <a:noFill/>
          <a:ln>
            <a:noFill/>
          </a:ln>
        </p:spPr>
      </p:pic>
      <p:sp>
        <p:nvSpPr>
          <p:cNvPr id="10" name="TextBox 9">
            <a:extLst>
              <a:ext uri="{FF2B5EF4-FFF2-40B4-BE49-F238E27FC236}">
                <a16:creationId xmlns:a16="http://schemas.microsoft.com/office/drawing/2014/main" id="{F49393D8-EA2E-45E5-8923-32CDC9D5CB42}"/>
              </a:ext>
            </a:extLst>
          </p:cNvPr>
          <p:cNvSpPr txBox="1"/>
          <p:nvPr/>
        </p:nvSpPr>
        <p:spPr>
          <a:xfrm>
            <a:off x="251520" y="5273268"/>
            <a:ext cx="8640960" cy="1323439"/>
          </a:xfrm>
          <a:prstGeom prst="rect">
            <a:avLst/>
          </a:prstGeom>
          <a:noFill/>
        </p:spPr>
        <p:txBody>
          <a:bodyPr wrap="square">
            <a:spAutoFit/>
          </a:bodyPr>
          <a:lstStyle/>
          <a:p>
            <a:r>
              <a:rPr lang="ru-RU" sz="2000" dirty="0">
                <a:solidFill>
                  <a:srgbClr val="002060"/>
                </a:solidFill>
              </a:rPr>
              <a:t>Кроме того, технический анализ - это метод анализа рынка, который не требует глубокого знания финансов. Чтобы понять, на чём основан технический анализ, необходимо рассмотреть три базовых принципа технического анализа.</a:t>
            </a:r>
          </a:p>
        </p:txBody>
      </p:sp>
    </p:spTree>
    <p:extLst>
      <p:ext uri="{BB962C8B-B14F-4D97-AF65-F5344CB8AC3E}">
        <p14:creationId xmlns:p14="http://schemas.microsoft.com/office/powerpoint/2010/main" val="3327822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Прямоугольник 15">
            <a:extLst>
              <a:ext uri="{FF2B5EF4-FFF2-40B4-BE49-F238E27FC236}">
                <a16:creationId xmlns:a16="http://schemas.microsoft.com/office/drawing/2014/main" id="{D861E562-0355-49CE-9CB2-FA1A1A72D46E}"/>
              </a:ext>
            </a:extLst>
          </p:cNvPr>
          <p:cNvSpPr/>
          <p:nvPr/>
        </p:nvSpPr>
        <p:spPr>
          <a:xfrm>
            <a:off x="6161538" y="1961995"/>
            <a:ext cx="2869984" cy="4421493"/>
          </a:xfrm>
          <a:prstGeom prst="rect">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5" name="Прямоугольник 14">
            <a:extLst>
              <a:ext uri="{FF2B5EF4-FFF2-40B4-BE49-F238E27FC236}">
                <a16:creationId xmlns:a16="http://schemas.microsoft.com/office/drawing/2014/main" id="{5870943E-3242-4404-AFDA-154E0D1B3B8F}"/>
              </a:ext>
            </a:extLst>
          </p:cNvPr>
          <p:cNvSpPr/>
          <p:nvPr/>
        </p:nvSpPr>
        <p:spPr>
          <a:xfrm>
            <a:off x="3122654" y="1959835"/>
            <a:ext cx="2982463" cy="4421493"/>
          </a:xfrm>
          <a:prstGeom prst="rect">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4" name="Прямоугольник 13">
            <a:extLst>
              <a:ext uri="{FF2B5EF4-FFF2-40B4-BE49-F238E27FC236}">
                <a16:creationId xmlns:a16="http://schemas.microsoft.com/office/drawing/2014/main" id="{23F8B259-9CAF-4316-BB85-5014955048F1}"/>
              </a:ext>
            </a:extLst>
          </p:cNvPr>
          <p:cNvSpPr/>
          <p:nvPr/>
        </p:nvSpPr>
        <p:spPr>
          <a:xfrm>
            <a:off x="65740" y="1959835"/>
            <a:ext cx="2982463" cy="4421493"/>
          </a:xfrm>
          <a:prstGeom prst="rect">
            <a:avLst/>
          </a:prstGeom>
          <a:solidFill>
            <a:schemeClr val="tx2">
              <a:lumMod val="20000"/>
              <a:lumOff val="8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3" name="Заголовок 2"/>
          <p:cNvSpPr>
            <a:spLocks noGrp="1"/>
          </p:cNvSpPr>
          <p:nvPr>
            <p:ph type="title"/>
          </p:nvPr>
        </p:nvSpPr>
        <p:spPr/>
        <p:txBody>
          <a:bodyPr/>
          <a:lstStyle/>
          <a:p>
            <a:r>
              <a:rPr kumimoji="0" lang="ru-RU" sz="3200" b="0" i="0" u="none" strike="noStrike" kern="1200" cap="none" spc="0" normalizeH="0" baseline="0" noProof="0" dirty="0">
                <a:ln>
                  <a:noFill/>
                </a:ln>
                <a:solidFill>
                  <a:srgbClr val="629DD1">
                    <a:lumMod val="20000"/>
                    <a:lumOff val="80000"/>
                  </a:srgbClr>
                </a:solidFill>
                <a:effectLst>
                  <a:outerShdw blurRad="38100" dist="38100" dir="2700000" algn="tl">
                    <a:srgbClr val="000000">
                      <a:alpha val="43137"/>
                    </a:srgbClr>
                  </a:outerShdw>
                </a:effectLst>
                <a:uLnTx/>
                <a:uFillTx/>
                <a:latin typeface="Calibri"/>
                <a:ea typeface="+mj-ea"/>
                <a:cs typeface="+mj-cs"/>
              </a:rPr>
              <a:t>1.	Основы технического анализа</a:t>
            </a:r>
            <a:endParaRPr lang="ru-RU" dirty="0"/>
          </a:p>
        </p:txBody>
      </p:sp>
      <p:sp>
        <p:nvSpPr>
          <p:cNvPr id="5" name="TextBox 4">
            <a:extLst>
              <a:ext uri="{FF2B5EF4-FFF2-40B4-BE49-F238E27FC236}">
                <a16:creationId xmlns:a16="http://schemas.microsoft.com/office/drawing/2014/main" id="{16788574-AD37-4D96-9876-7EBD76894D57}"/>
              </a:ext>
            </a:extLst>
          </p:cNvPr>
          <p:cNvSpPr txBox="1"/>
          <p:nvPr/>
        </p:nvSpPr>
        <p:spPr>
          <a:xfrm>
            <a:off x="2905759" y="1484784"/>
            <a:ext cx="5384202" cy="369332"/>
          </a:xfrm>
          <a:prstGeom prst="rect">
            <a:avLst/>
          </a:prstGeom>
          <a:noFill/>
        </p:spPr>
        <p:txBody>
          <a:bodyPr wrap="square">
            <a:spAutoFit/>
          </a:bodyPr>
          <a:lstStyle/>
          <a:p>
            <a:pPr algn="ctr"/>
            <a:r>
              <a:rPr lang="ru-RU" b="1" dirty="0">
                <a:solidFill>
                  <a:srgbClr val="002060"/>
                </a:solidFill>
              </a:rPr>
              <a:t>Три золотых правила технического анализа:</a:t>
            </a:r>
          </a:p>
        </p:txBody>
      </p:sp>
      <p:sp>
        <p:nvSpPr>
          <p:cNvPr id="7" name="TextBox 6">
            <a:extLst>
              <a:ext uri="{FF2B5EF4-FFF2-40B4-BE49-F238E27FC236}">
                <a16:creationId xmlns:a16="http://schemas.microsoft.com/office/drawing/2014/main" id="{B7631583-DAE7-4DAE-92D7-472BCA5D0E86}"/>
              </a:ext>
            </a:extLst>
          </p:cNvPr>
          <p:cNvSpPr txBox="1"/>
          <p:nvPr/>
        </p:nvSpPr>
        <p:spPr>
          <a:xfrm>
            <a:off x="343436" y="1967000"/>
            <a:ext cx="2592288" cy="369332"/>
          </a:xfrm>
          <a:prstGeom prst="rect">
            <a:avLst/>
          </a:prstGeom>
          <a:noFill/>
        </p:spPr>
        <p:txBody>
          <a:bodyPr wrap="square">
            <a:spAutoFit/>
          </a:bodyPr>
          <a:lstStyle/>
          <a:p>
            <a:pPr algn="ctr"/>
            <a:r>
              <a:rPr lang="ru-RU" b="1" dirty="0">
                <a:solidFill>
                  <a:srgbClr val="C00000"/>
                </a:solidFill>
              </a:rPr>
              <a:t>Рынок учитывает всё</a:t>
            </a:r>
          </a:p>
        </p:txBody>
      </p:sp>
      <p:sp>
        <p:nvSpPr>
          <p:cNvPr id="8" name="TextBox 7">
            <a:extLst>
              <a:ext uri="{FF2B5EF4-FFF2-40B4-BE49-F238E27FC236}">
                <a16:creationId xmlns:a16="http://schemas.microsoft.com/office/drawing/2014/main" id="{7BB02E4B-E661-4906-8B19-2B62AAE5B6A5}"/>
              </a:ext>
            </a:extLst>
          </p:cNvPr>
          <p:cNvSpPr txBox="1"/>
          <p:nvPr/>
        </p:nvSpPr>
        <p:spPr>
          <a:xfrm>
            <a:off x="3275856" y="1941957"/>
            <a:ext cx="2798740" cy="369332"/>
          </a:xfrm>
          <a:prstGeom prst="rect">
            <a:avLst/>
          </a:prstGeom>
          <a:noFill/>
        </p:spPr>
        <p:txBody>
          <a:bodyPr wrap="square">
            <a:spAutoFit/>
          </a:bodyPr>
          <a:lstStyle/>
          <a:p>
            <a:pPr algn="ctr"/>
            <a:r>
              <a:rPr lang="ru-RU" b="1" dirty="0">
                <a:solidFill>
                  <a:srgbClr val="C00000"/>
                </a:solidFill>
              </a:rPr>
              <a:t>Цены движутся в тренде</a:t>
            </a:r>
          </a:p>
        </p:txBody>
      </p:sp>
      <p:sp>
        <p:nvSpPr>
          <p:cNvPr id="9" name="TextBox 8">
            <a:extLst>
              <a:ext uri="{FF2B5EF4-FFF2-40B4-BE49-F238E27FC236}">
                <a16:creationId xmlns:a16="http://schemas.microsoft.com/office/drawing/2014/main" id="{7AED67D3-D491-41A3-BBB2-2D4F690B2D71}"/>
              </a:ext>
            </a:extLst>
          </p:cNvPr>
          <p:cNvSpPr txBox="1"/>
          <p:nvPr/>
        </p:nvSpPr>
        <p:spPr>
          <a:xfrm>
            <a:off x="6439234" y="1959835"/>
            <a:ext cx="2592288" cy="369332"/>
          </a:xfrm>
          <a:prstGeom prst="rect">
            <a:avLst/>
          </a:prstGeom>
          <a:noFill/>
        </p:spPr>
        <p:txBody>
          <a:bodyPr wrap="square">
            <a:spAutoFit/>
          </a:bodyPr>
          <a:lstStyle/>
          <a:p>
            <a:pPr algn="ctr"/>
            <a:r>
              <a:rPr lang="ru-RU" b="1" dirty="0">
                <a:solidFill>
                  <a:srgbClr val="C00000"/>
                </a:solidFill>
              </a:rPr>
              <a:t>Рынки цикличны</a:t>
            </a:r>
          </a:p>
        </p:txBody>
      </p:sp>
      <p:sp>
        <p:nvSpPr>
          <p:cNvPr id="11" name="TextBox 10">
            <a:extLst>
              <a:ext uri="{FF2B5EF4-FFF2-40B4-BE49-F238E27FC236}">
                <a16:creationId xmlns:a16="http://schemas.microsoft.com/office/drawing/2014/main" id="{77D670FF-20E7-4832-B689-67BCD49868B9}"/>
              </a:ext>
            </a:extLst>
          </p:cNvPr>
          <p:cNvSpPr txBox="1"/>
          <p:nvPr/>
        </p:nvSpPr>
        <p:spPr>
          <a:xfrm>
            <a:off x="65740" y="2311289"/>
            <a:ext cx="2869984" cy="3970318"/>
          </a:xfrm>
          <a:prstGeom prst="rect">
            <a:avLst/>
          </a:prstGeom>
          <a:noFill/>
        </p:spPr>
        <p:txBody>
          <a:bodyPr wrap="square">
            <a:spAutoFit/>
          </a:bodyPr>
          <a:lstStyle/>
          <a:p>
            <a:pPr indent="180000" algn="just"/>
            <a:r>
              <a:rPr lang="ru-RU" sz="1400" dirty="0">
                <a:solidFill>
                  <a:srgbClr val="002060"/>
                </a:solidFill>
              </a:rPr>
              <a:t>Технические аналитики не сосредотачиваются на макроэкономических и политических событиях, поскольку считают, что любые события, происходящие во всём мире, и так автоматически будут учитываться в цене.</a:t>
            </a:r>
          </a:p>
          <a:p>
            <a:pPr indent="180000" algn="just"/>
            <a:r>
              <a:rPr lang="ru-RU" sz="1400" dirty="0">
                <a:solidFill>
                  <a:srgbClr val="002060"/>
                </a:solidFill>
              </a:rPr>
              <a:t>Конечно, такие стихийно возникшие события, как природное бедствие или геополитическая напряжённость, могут повлиять на определённый рынок, но для технических аналитиков сами первопричины неинтересны как таковые. Важность имеет только то, как они отображаются в графике</a:t>
            </a:r>
          </a:p>
        </p:txBody>
      </p:sp>
      <p:sp>
        <p:nvSpPr>
          <p:cNvPr id="12" name="TextBox 11">
            <a:extLst>
              <a:ext uri="{FF2B5EF4-FFF2-40B4-BE49-F238E27FC236}">
                <a16:creationId xmlns:a16="http://schemas.microsoft.com/office/drawing/2014/main" id="{C5D94D34-ADED-42C4-B69D-2851D8ABBC3C}"/>
              </a:ext>
            </a:extLst>
          </p:cNvPr>
          <p:cNvSpPr txBox="1"/>
          <p:nvPr/>
        </p:nvSpPr>
        <p:spPr>
          <a:xfrm>
            <a:off x="3141668" y="2311289"/>
            <a:ext cx="2869984" cy="2677656"/>
          </a:xfrm>
          <a:prstGeom prst="rect">
            <a:avLst/>
          </a:prstGeom>
          <a:noFill/>
        </p:spPr>
        <p:txBody>
          <a:bodyPr wrap="square">
            <a:spAutoFit/>
          </a:bodyPr>
          <a:lstStyle/>
          <a:p>
            <a:pPr indent="180000" algn="just"/>
            <a:r>
              <a:rPr lang="ru-RU" sz="1400" dirty="0">
                <a:solidFill>
                  <a:srgbClr val="002060"/>
                </a:solidFill>
              </a:rPr>
              <a:t>Главный постулат технического анализа утверждает, что при отсутствии весомого раздражителя, цена с большой долей вероятности существ будет двигаться по течению тренда.</a:t>
            </a:r>
          </a:p>
          <a:p>
            <a:pPr indent="180000" algn="just"/>
            <a:r>
              <a:rPr lang="ru-RU" sz="1400" dirty="0">
                <a:solidFill>
                  <a:srgbClr val="002060"/>
                </a:solidFill>
              </a:rPr>
              <a:t>Другими словами, технические аналитики считают, что цены всегда следуют тенденциям и для успешной торговли, трейдеры должны торговать в направлении тренда.</a:t>
            </a:r>
          </a:p>
        </p:txBody>
      </p:sp>
      <p:sp>
        <p:nvSpPr>
          <p:cNvPr id="13" name="TextBox 12">
            <a:extLst>
              <a:ext uri="{FF2B5EF4-FFF2-40B4-BE49-F238E27FC236}">
                <a16:creationId xmlns:a16="http://schemas.microsoft.com/office/drawing/2014/main" id="{623A4888-CA94-4218-ADF3-0FC04F5D5ECF}"/>
              </a:ext>
            </a:extLst>
          </p:cNvPr>
          <p:cNvSpPr txBox="1"/>
          <p:nvPr/>
        </p:nvSpPr>
        <p:spPr>
          <a:xfrm>
            <a:off x="6302249" y="2311289"/>
            <a:ext cx="2672852" cy="2677656"/>
          </a:xfrm>
          <a:prstGeom prst="rect">
            <a:avLst/>
          </a:prstGeom>
          <a:noFill/>
        </p:spPr>
        <p:txBody>
          <a:bodyPr wrap="square">
            <a:spAutoFit/>
          </a:bodyPr>
          <a:lstStyle/>
          <a:p>
            <a:pPr indent="180000" algn="just"/>
            <a:r>
              <a:rPr lang="ru-RU" sz="1400" dirty="0">
                <a:solidFill>
                  <a:srgbClr val="002060"/>
                </a:solidFill>
              </a:rPr>
              <a:t>Один из самых популярных методов технического анализа основан на представлении о том, что история всегда повторяется.</a:t>
            </a:r>
          </a:p>
          <a:p>
            <a:pPr indent="180000" algn="just"/>
            <a:r>
              <a:rPr lang="ru-RU" sz="1400" dirty="0">
                <a:solidFill>
                  <a:srgbClr val="002060"/>
                </a:solidFill>
              </a:rPr>
              <a:t>Проще говоря, рынок цикличен, а потому сделав грамотный анализ прошлых ценовых колебаний, технический аналитик может прогнозировать будущие движения рынка.</a:t>
            </a:r>
          </a:p>
        </p:txBody>
      </p:sp>
    </p:spTree>
    <p:extLst>
      <p:ext uri="{BB962C8B-B14F-4D97-AF65-F5344CB8AC3E}">
        <p14:creationId xmlns:p14="http://schemas.microsoft.com/office/powerpoint/2010/main" val="2400859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2">
            <a:extLst>
              <a:ext uri="{FF2B5EF4-FFF2-40B4-BE49-F238E27FC236}">
                <a16:creationId xmlns:a16="http://schemas.microsoft.com/office/drawing/2014/main" id="{B9BC3C77-3975-48EE-BBC3-E7FDF208885C}"/>
              </a:ext>
            </a:extLst>
          </p:cNvPr>
          <p:cNvSpPr txBox="1">
            <a:spLocks/>
          </p:cNvSpPr>
          <p:nvPr/>
        </p:nvSpPr>
        <p:spPr>
          <a:xfrm>
            <a:off x="2195736" y="228168"/>
            <a:ext cx="6804248" cy="1150897"/>
          </a:xfrm>
          <a:prstGeom prst="rect">
            <a:avLst/>
          </a:prstGeom>
        </p:spPr>
        <p:txBody>
          <a:bodyPr/>
          <a:lstStyle>
            <a:lvl1pPr algn="ctr" defTabSz="914400" rtl="0" eaLnBrk="1" latinLnBrk="0" hangingPunct="1">
              <a:spcBef>
                <a:spcPct val="0"/>
              </a:spcBef>
              <a:buNone/>
              <a:defRPr sz="4400" kern="1200">
                <a:solidFill>
                  <a:schemeClr val="accent1">
                    <a:lumMod val="20000"/>
                    <a:lumOff val="80000"/>
                  </a:schemeClr>
                </a:solidFill>
                <a:effectLst>
                  <a:outerShdw blurRad="38100" dist="38100" dir="2700000" algn="tl">
                    <a:srgbClr val="000000">
                      <a:alpha val="43137"/>
                    </a:srgbClr>
                  </a:outerShdw>
                </a:effectLst>
                <a:latin typeface="+mj-lt"/>
                <a:ea typeface="+mj-ea"/>
                <a:cs typeface="+mj-cs"/>
              </a:defRPr>
            </a:lvl1pPr>
          </a:lstStyle>
          <a:p>
            <a:r>
              <a:rPr lang="ru-RU" sz="3200" dirty="0">
                <a:solidFill>
                  <a:srgbClr val="629DD1">
                    <a:lumMod val="20000"/>
                    <a:lumOff val="80000"/>
                  </a:srgbClr>
                </a:solidFill>
                <a:latin typeface="Calibri"/>
              </a:rPr>
              <a:t>2. Основные методы технического анализа</a:t>
            </a:r>
            <a:endParaRPr lang="ru-RU" dirty="0"/>
          </a:p>
        </p:txBody>
      </p:sp>
      <p:sp>
        <p:nvSpPr>
          <p:cNvPr id="6" name="TextBox 5">
            <a:extLst>
              <a:ext uri="{FF2B5EF4-FFF2-40B4-BE49-F238E27FC236}">
                <a16:creationId xmlns:a16="http://schemas.microsoft.com/office/drawing/2014/main" id="{FD51F8C5-644A-4B43-9B8F-56EC9CE27324}"/>
              </a:ext>
            </a:extLst>
          </p:cNvPr>
          <p:cNvSpPr txBox="1"/>
          <p:nvPr/>
        </p:nvSpPr>
        <p:spPr>
          <a:xfrm>
            <a:off x="2483768" y="1484784"/>
            <a:ext cx="6408712" cy="646331"/>
          </a:xfrm>
          <a:prstGeom prst="rect">
            <a:avLst/>
          </a:prstGeom>
          <a:noFill/>
        </p:spPr>
        <p:txBody>
          <a:bodyPr wrap="square">
            <a:spAutoFit/>
          </a:bodyPr>
          <a:lstStyle/>
          <a:p>
            <a:pPr algn="ctr"/>
            <a:r>
              <a:rPr lang="ru-RU" b="1" dirty="0">
                <a:solidFill>
                  <a:srgbClr val="002060"/>
                </a:solidFill>
              </a:rPr>
              <a:t>Условно методы технического анализа можно разделить на следующие:</a:t>
            </a:r>
          </a:p>
        </p:txBody>
      </p:sp>
      <p:sp>
        <p:nvSpPr>
          <p:cNvPr id="8" name="TextBox 7">
            <a:extLst>
              <a:ext uri="{FF2B5EF4-FFF2-40B4-BE49-F238E27FC236}">
                <a16:creationId xmlns:a16="http://schemas.microsoft.com/office/drawing/2014/main" id="{C1CF1F64-8DB1-4D73-9B68-3F74736EF8E2}"/>
              </a:ext>
            </a:extLst>
          </p:cNvPr>
          <p:cNvSpPr txBox="1"/>
          <p:nvPr/>
        </p:nvSpPr>
        <p:spPr>
          <a:xfrm>
            <a:off x="716756" y="2267782"/>
            <a:ext cx="8280920" cy="3788858"/>
          </a:xfrm>
          <a:prstGeom prst="rect">
            <a:avLst/>
          </a:prstGeom>
          <a:noFill/>
        </p:spPr>
        <p:txBody>
          <a:bodyPr wrap="square">
            <a:spAutoFit/>
          </a:bodyPr>
          <a:lstStyle/>
          <a:p>
            <a:pPr lvl="0" indent="-342900" algn="just" fontAlgn="base">
              <a:lnSpc>
                <a:spcPct val="150000"/>
              </a:lnSpc>
              <a:buSzPts val="1000"/>
              <a:buFont typeface="Wingdings" panose="05000000000000000000" pitchFamily="2" charset="2"/>
              <a:buChar char=""/>
              <a:tabLst>
                <a:tab pos="457200" algn="l"/>
              </a:tabLst>
            </a:pPr>
            <a:r>
              <a:rPr lang="ru-RU"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Графический (классический) анализ</a:t>
            </a:r>
            <a:r>
              <a:rPr lang="ru-RU"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Для определения ценовых колебаний используется стандартный живой график цен.</a:t>
            </a:r>
            <a:endParaRPr lang="ru-RU"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lvl="0" indent="-342900" algn="just" fontAlgn="base">
              <a:lnSpc>
                <a:spcPct val="150000"/>
              </a:lnSpc>
              <a:buSzPts val="1000"/>
              <a:buFont typeface="Wingdings" panose="05000000000000000000" pitchFamily="2" charset="2"/>
              <a:buChar char=""/>
              <a:tabLst>
                <a:tab pos="457200" algn="l"/>
              </a:tabLst>
            </a:pPr>
            <a:r>
              <a:rPr lang="ru-RU"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Индикаторный (математический, алгоритмический) анализ</a:t>
            </a:r>
            <a:r>
              <a:rPr lang="ru-RU"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Изменение цен прогнозируется с помощью многочисленных технических индикаторов, действующих на основе различных математических функций.</a:t>
            </a:r>
            <a:endParaRPr lang="ru-RU"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lvl="0" indent="-342900" algn="just" fontAlgn="base">
              <a:lnSpc>
                <a:spcPct val="150000"/>
              </a:lnSpc>
              <a:buSzPts val="1000"/>
              <a:buFont typeface="Wingdings" panose="05000000000000000000" pitchFamily="2" charset="2"/>
              <a:buChar char=""/>
              <a:tabLst>
                <a:tab pos="457200" algn="l"/>
              </a:tabLst>
            </a:pPr>
            <a:r>
              <a:rPr lang="ru-RU"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Анализ объёмов</a:t>
            </a:r>
            <a:r>
              <a:rPr lang="ru-RU"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Движение цен на рынке определяется на основе изучения объёмов сделок, привязанных к конкретному периоду.</a:t>
            </a:r>
            <a:endParaRPr lang="ru-RU"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a:p>
            <a:pPr lvl="0" indent="-342900" algn="just" fontAlgn="base">
              <a:lnSpc>
                <a:spcPct val="150000"/>
              </a:lnSpc>
              <a:buSzPts val="1000"/>
              <a:buFont typeface="Wingdings" panose="05000000000000000000" pitchFamily="2" charset="2"/>
              <a:buChar char=""/>
              <a:tabLst>
                <a:tab pos="457200" algn="l"/>
              </a:tabLst>
            </a:pPr>
            <a:r>
              <a:rPr lang="ru-RU" b="1"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Свечной анализ</a:t>
            </a:r>
            <a:r>
              <a:rPr lang="ru-RU" dirty="0">
                <a:solidFill>
                  <a:srgbClr val="002060"/>
                </a:solidFill>
                <a:effectLst/>
                <a:latin typeface="Calibri" panose="020F0502020204030204" pitchFamily="34" charset="0"/>
                <a:ea typeface="Times New Roman" panose="02020603050405020304" pitchFamily="18" charset="0"/>
                <a:cs typeface="Calibri" panose="020F0502020204030204" pitchFamily="34" charset="0"/>
              </a:rPr>
              <a:t>. Прогнозирование ценовых колебаний выполняется исходя из движения японских свечей на графике.</a:t>
            </a:r>
            <a:endParaRPr lang="ru-RU" dirty="0">
              <a:solidFill>
                <a:srgbClr val="002060"/>
              </a:solidFill>
              <a:effectLst/>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0147581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46DC8BA6-83A8-48D8-B113-4B08DAC990BC}"/>
              </a:ext>
            </a:extLst>
          </p:cNvPr>
          <p:cNvSpPr txBox="1">
            <a:spLocks/>
          </p:cNvSpPr>
          <p:nvPr/>
        </p:nvSpPr>
        <p:spPr>
          <a:xfrm>
            <a:off x="2195736" y="228168"/>
            <a:ext cx="6804248" cy="1150897"/>
          </a:xfrm>
          <a:prstGeom prst="rect">
            <a:avLst/>
          </a:prstGeom>
        </p:spPr>
        <p:txBody>
          <a:bodyPr/>
          <a:lstStyle>
            <a:lvl1pPr algn="ctr" defTabSz="914400" rtl="0" eaLnBrk="1" latinLnBrk="0" hangingPunct="1">
              <a:spcBef>
                <a:spcPct val="0"/>
              </a:spcBef>
              <a:buNone/>
              <a:defRPr sz="4400" kern="1200">
                <a:solidFill>
                  <a:schemeClr val="accent1">
                    <a:lumMod val="20000"/>
                    <a:lumOff val="80000"/>
                  </a:schemeClr>
                </a:solidFill>
                <a:effectLst>
                  <a:outerShdw blurRad="38100" dist="38100" dir="2700000" algn="tl">
                    <a:srgbClr val="000000">
                      <a:alpha val="43137"/>
                    </a:srgbClr>
                  </a:outerShdw>
                </a:effectLst>
                <a:latin typeface="+mj-lt"/>
                <a:ea typeface="+mj-ea"/>
                <a:cs typeface="+mj-cs"/>
              </a:defRPr>
            </a:lvl1pPr>
          </a:lstStyle>
          <a:p>
            <a:r>
              <a:rPr lang="ru-RU" sz="3200" dirty="0">
                <a:solidFill>
                  <a:srgbClr val="629DD1">
                    <a:lumMod val="20000"/>
                    <a:lumOff val="80000"/>
                  </a:srgbClr>
                </a:solidFill>
                <a:latin typeface="Calibri"/>
              </a:rPr>
              <a:t>2. Основные методы технического анализа</a:t>
            </a:r>
            <a:endParaRPr lang="ru-RU" dirty="0"/>
          </a:p>
        </p:txBody>
      </p:sp>
      <p:sp>
        <p:nvSpPr>
          <p:cNvPr id="5" name="TextBox 4">
            <a:extLst>
              <a:ext uri="{FF2B5EF4-FFF2-40B4-BE49-F238E27FC236}">
                <a16:creationId xmlns:a16="http://schemas.microsoft.com/office/drawing/2014/main" id="{405F974F-F923-43A8-A992-2F323E6CAA90}"/>
              </a:ext>
            </a:extLst>
          </p:cNvPr>
          <p:cNvSpPr txBox="1"/>
          <p:nvPr/>
        </p:nvSpPr>
        <p:spPr>
          <a:xfrm>
            <a:off x="2699792" y="1484784"/>
            <a:ext cx="6300192" cy="369332"/>
          </a:xfrm>
          <a:prstGeom prst="rect">
            <a:avLst/>
          </a:prstGeom>
          <a:noFill/>
        </p:spPr>
        <p:txBody>
          <a:bodyPr wrap="square">
            <a:spAutoFit/>
          </a:bodyPr>
          <a:lstStyle/>
          <a:p>
            <a:pPr algn="ctr"/>
            <a:r>
              <a:rPr lang="ru-RU" b="1" dirty="0">
                <a:solidFill>
                  <a:srgbClr val="C00000"/>
                </a:solidFill>
              </a:rPr>
              <a:t>Классический (графический метод технического анализа)</a:t>
            </a:r>
          </a:p>
        </p:txBody>
      </p:sp>
      <p:sp>
        <p:nvSpPr>
          <p:cNvPr id="7" name="TextBox 6">
            <a:extLst>
              <a:ext uri="{FF2B5EF4-FFF2-40B4-BE49-F238E27FC236}">
                <a16:creationId xmlns:a16="http://schemas.microsoft.com/office/drawing/2014/main" id="{48B3D23E-7F58-433B-8709-53AE5B75CBC8}"/>
              </a:ext>
            </a:extLst>
          </p:cNvPr>
          <p:cNvSpPr txBox="1"/>
          <p:nvPr/>
        </p:nvSpPr>
        <p:spPr>
          <a:xfrm>
            <a:off x="161215" y="1855593"/>
            <a:ext cx="8848278" cy="2126864"/>
          </a:xfrm>
          <a:prstGeom prst="rect">
            <a:avLst/>
          </a:prstGeom>
          <a:noFill/>
        </p:spPr>
        <p:txBody>
          <a:bodyPr wrap="square">
            <a:spAutoFit/>
          </a:bodyPr>
          <a:lstStyle/>
          <a:p>
            <a:pPr indent="457200" algn="just">
              <a:lnSpc>
                <a:spcPct val="150000"/>
              </a:lnSpc>
            </a:pPr>
            <a:r>
              <a:rPr lang="ru-RU" dirty="0">
                <a:solidFill>
                  <a:srgbClr val="002060"/>
                </a:solidFill>
              </a:rPr>
              <a:t>Данный метод анализа основан исключительно на представлении цены активов, которые складываются в паттерны (о них будет позже). В классическом варианте использование индикаторов не предусмотрено, однако, большинство трейдеров всё же прибегают к ним, чтобы подстраховаться и более точно предсказать момент разворота тренда.</a:t>
            </a:r>
          </a:p>
        </p:txBody>
      </p:sp>
      <p:sp>
        <p:nvSpPr>
          <p:cNvPr id="9" name="TextBox 8">
            <a:extLst>
              <a:ext uri="{FF2B5EF4-FFF2-40B4-BE49-F238E27FC236}">
                <a16:creationId xmlns:a16="http://schemas.microsoft.com/office/drawing/2014/main" id="{3FC07CF2-45E2-4145-A9F7-639DF3608C49}"/>
              </a:ext>
            </a:extLst>
          </p:cNvPr>
          <p:cNvSpPr txBox="1"/>
          <p:nvPr/>
        </p:nvSpPr>
        <p:spPr>
          <a:xfrm>
            <a:off x="124388" y="3850893"/>
            <a:ext cx="8821570" cy="880369"/>
          </a:xfrm>
          <a:prstGeom prst="rect">
            <a:avLst/>
          </a:prstGeom>
          <a:noFill/>
        </p:spPr>
        <p:txBody>
          <a:bodyPr wrap="square">
            <a:spAutoFit/>
          </a:bodyPr>
          <a:lstStyle/>
          <a:p>
            <a:pPr indent="457200">
              <a:lnSpc>
                <a:spcPct val="150000"/>
              </a:lnSpc>
            </a:pPr>
            <a:r>
              <a:rPr lang="ru-RU" dirty="0">
                <a:solidFill>
                  <a:srgbClr val="C00000"/>
                </a:solidFill>
              </a:rPr>
              <a:t>Графический анализ базируется на одном из постулатов технического анализа, который гласит, что история повторяется.</a:t>
            </a:r>
          </a:p>
        </p:txBody>
      </p:sp>
      <p:sp>
        <p:nvSpPr>
          <p:cNvPr id="11" name="TextBox 10">
            <a:extLst>
              <a:ext uri="{FF2B5EF4-FFF2-40B4-BE49-F238E27FC236}">
                <a16:creationId xmlns:a16="http://schemas.microsoft.com/office/drawing/2014/main" id="{8AB5365F-1F04-4C49-8DE9-F9A16C9FC114}"/>
              </a:ext>
            </a:extLst>
          </p:cNvPr>
          <p:cNvSpPr txBox="1"/>
          <p:nvPr/>
        </p:nvSpPr>
        <p:spPr>
          <a:xfrm>
            <a:off x="134967" y="4746945"/>
            <a:ext cx="8800413" cy="1711366"/>
          </a:xfrm>
          <a:prstGeom prst="rect">
            <a:avLst/>
          </a:prstGeom>
          <a:noFill/>
        </p:spPr>
        <p:txBody>
          <a:bodyPr wrap="square">
            <a:spAutoFit/>
          </a:bodyPr>
          <a:lstStyle/>
          <a:p>
            <a:pPr indent="457200" algn="just">
              <a:lnSpc>
                <a:spcPct val="150000"/>
              </a:lnSpc>
            </a:pPr>
            <a:r>
              <a:rPr lang="ru-RU" dirty="0">
                <a:solidFill>
                  <a:srgbClr val="002060"/>
                </a:solidFill>
              </a:rPr>
              <a:t>Конечно же, ценовые паттерны никогда не повторяют друг друга в точности, но тот факт, что каждая модель имеет определённые правила формирования, не подлежит никакому сомнению. А это даёт возможность использовать их для получения торгового сигнала.</a:t>
            </a:r>
          </a:p>
        </p:txBody>
      </p:sp>
    </p:spTree>
    <p:extLst>
      <p:ext uri="{BB962C8B-B14F-4D97-AF65-F5344CB8AC3E}">
        <p14:creationId xmlns:p14="http://schemas.microsoft.com/office/powerpoint/2010/main" val="160405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46DC8BA6-83A8-48D8-B113-4B08DAC990BC}"/>
              </a:ext>
            </a:extLst>
          </p:cNvPr>
          <p:cNvSpPr txBox="1">
            <a:spLocks/>
          </p:cNvSpPr>
          <p:nvPr/>
        </p:nvSpPr>
        <p:spPr>
          <a:xfrm>
            <a:off x="2195736" y="228168"/>
            <a:ext cx="6804248" cy="1150897"/>
          </a:xfrm>
          <a:prstGeom prst="rect">
            <a:avLst/>
          </a:prstGeom>
        </p:spPr>
        <p:txBody>
          <a:bodyPr/>
          <a:lstStyle>
            <a:lvl1pPr algn="ctr" defTabSz="914400" rtl="0" eaLnBrk="1" latinLnBrk="0" hangingPunct="1">
              <a:spcBef>
                <a:spcPct val="0"/>
              </a:spcBef>
              <a:buNone/>
              <a:defRPr sz="4400" kern="1200">
                <a:solidFill>
                  <a:schemeClr val="accent1">
                    <a:lumMod val="20000"/>
                    <a:lumOff val="80000"/>
                  </a:schemeClr>
                </a:solidFill>
                <a:effectLst>
                  <a:outerShdw blurRad="38100" dist="38100" dir="2700000" algn="tl">
                    <a:srgbClr val="000000">
                      <a:alpha val="43137"/>
                    </a:srgbClr>
                  </a:outerShdw>
                </a:effectLst>
                <a:latin typeface="+mj-lt"/>
                <a:ea typeface="+mj-ea"/>
                <a:cs typeface="+mj-cs"/>
              </a:defRPr>
            </a:lvl1pPr>
          </a:lstStyle>
          <a:p>
            <a:r>
              <a:rPr lang="ru-RU" sz="3200" dirty="0">
                <a:solidFill>
                  <a:srgbClr val="629DD1">
                    <a:lumMod val="20000"/>
                    <a:lumOff val="80000"/>
                  </a:srgbClr>
                </a:solidFill>
                <a:latin typeface="Calibri"/>
              </a:rPr>
              <a:t>2. Основные методы технического анализа</a:t>
            </a:r>
            <a:endParaRPr lang="ru-RU" dirty="0"/>
          </a:p>
        </p:txBody>
      </p:sp>
      <p:sp>
        <p:nvSpPr>
          <p:cNvPr id="5" name="TextBox 4">
            <a:extLst>
              <a:ext uri="{FF2B5EF4-FFF2-40B4-BE49-F238E27FC236}">
                <a16:creationId xmlns:a16="http://schemas.microsoft.com/office/drawing/2014/main" id="{405F974F-F923-43A8-A992-2F323E6CAA90}"/>
              </a:ext>
            </a:extLst>
          </p:cNvPr>
          <p:cNvSpPr txBox="1"/>
          <p:nvPr/>
        </p:nvSpPr>
        <p:spPr>
          <a:xfrm>
            <a:off x="2699792" y="1484784"/>
            <a:ext cx="6300192" cy="369332"/>
          </a:xfrm>
          <a:prstGeom prst="rect">
            <a:avLst/>
          </a:prstGeom>
          <a:noFill/>
        </p:spPr>
        <p:txBody>
          <a:bodyPr wrap="square">
            <a:spAutoFit/>
          </a:bodyPr>
          <a:lstStyle/>
          <a:p>
            <a:pPr algn="ctr"/>
            <a:r>
              <a:rPr lang="ru-RU" b="1" dirty="0">
                <a:solidFill>
                  <a:srgbClr val="C00000"/>
                </a:solidFill>
              </a:rPr>
              <a:t>К преимуществам классического анализа можно отнести:</a:t>
            </a:r>
          </a:p>
        </p:txBody>
      </p:sp>
      <p:sp>
        <p:nvSpPr>
          <p:cNvPr id="7" name="TextBox 6">
            <a:extLst>
              <a:ext uri="{FF2B5EF4-FFF2-40B4-BE49-F238E27FC236}">
                <a16:creationId xmlns:a16="http://schemas.microsoft.com/office/drawing/2014/main" id="{48B3D23E-7F58-433B-8709-53AE5B75CBC8}"/>
              </a:ext>
            </a:extLst>
          </p:cNvPr>
          <p:cNvSpPr txBox="1"/>
          <p:nvPr/>
        </p:nvSpPr>
        <p:spPr>
          <a:xfrm>
            <a:off x="151706" y="1971273"/>
            <a:ext cx="8848278" cy="1711366"/>
          </a:xfrm>
          <a:prstGeom prst="rect">
            <a:avLst/>
          </a:prstGeom>
          <a:noFill/>
        </p:spPr>
        <p:txBody>
          <a:bodyPr wrap="square">
            <a:spAutoFit/>
          </a:bodyPr>
          <a:lstStyle/>
          <a:p>
            <a:pPr indent="457200" algn="just">
              <a:lnSpc>
                <a:spcPct val="150000"/>
              </a:lnSpc>
            </a:pPr>
            <a:r>
              <a:rPr lang="ru-RU" dirty="0">
                <a:solidFill>
                  <a:srgbClr val="002060"/>
                </a:solidFill>
              </a:rPr>
              <a:t>•	простые и чёткие условия формирования моделей;</a:t>
            </a:r>
          </a:p>
          <a:p>
            <a:pPr indent="457200" algn="just">
              <a:lnSpc>
                <a:spcPct val="150000"/>
              </a:lnSpc>
            </a:pPr>
            <a:r>
              <a:rPr lang="ru-RU" dirty="0">
                <a:solidFill>
                  <a:srgbClr val="002060"/>
                </a:solidFill>
              </a:rPr>
              <a:t>•	одинаково высокая эффективность на разных временных интервалах;</a:t>
            </a:r>
          </a:p>
          <a:p>
            <a:pPr indent="457200" algn="just">
              <a:lnSpc>
                <a:spcPct val="150000"/>
              </a:lnSpc>
            </a:pPr>
            <a:r>
              <a:rPr lang="ru-RU" dirty="0">
                <a:solidFill>
                  <a:srgbClr val="002060"/>
                </a:solidFill>
              </a:rPr>
              <a:t>•	независимость от противоречивых показаний индикаторов (позволяет увидеть торговый сигнал там, где индикаторы создают только «шум»).</a:t>
            </a:r>
          </a:p>
        </p:txBody>
      </p:sp>
      <p:sp>
        <p:nvSpPr>
          <p:cNvPr id="11" name="TextBox 10">
            <a:extLst>
              <a:ext uri="{FF2B5EF4-FFF2-40B4-BE49-F238E27FC236}">
                <a16:creationId xmlns:a16="http://schemas.microsoft.com/office/drawing/2014/main" id="{8AB5365F-1F04-4C49-8DE9-F9A16C9FC114}"/>
              </a:ext>
            </a:extLst>
          </p:cNvPr>
          <p:cNvSpPr txBox="1"/>
          <p:nvPr/>
        </p:nvSpPr>
        <p:spPr>
          <a:xfrm>
            <a:off x="213058" y="4160314"/>
            <a:ext cx="8800413" cy="2126864"/>
          </a:xfrm>
          <a:prstGeom prst="rect">
            <a:avLst/>
          </a:prstGeom>
          <a:noFill/>
        </p:spPr>
        <p:txBody>
          <a:bodyPr wrap="square">
            <a:spAutoFit/>
          </a:bodyPr>
          <a:lstStyle/>
          <a:p>
            <a:pPr indent="457200" algn="just">
              <a:lnSpc>
                <a:spcPct val="150000"/>
              </a:lnSpc>
            </a:pPr>
            <a:r>
              <a:rPr lang="ru-RU" dirty="0">
                <a:solidFill>
                  <a:srgbClr val="002060"/>
                </a:solidFill>
              </a:rPr>
              <a:t>•	субъективность (хотя в целом паттерны формируются по универсальным правилам, трейдеры из-за своей субъективной оценки ситуации, могут совершенно по-разному трактовать увиденное не графике);</a:t>
            </a:r>
          </a:p>
          <a:p>
            <a:pPr indent="457200" algn="just">
              <a:lnSpc>
                <a:spcPct val="150000"/>
              </a:lnSpc>
            </a:pPr>
            <a:r>
              <a:rPr lang="ru-RU" dirty="0">
                <a:solidFill>
                  <a:srgbClr val="002060"/>
                </a:solidFill>
              </a:rPr>
              <a:t>•	низкая частота появления сигналов (формирование паттернов может занять достаточно большое количество времени).</a:t>
            </a:r>
          </a:p>
        </p:txBody>
      </p:sp>
      <p:sp>
        <p:nvSpPr>
          <p:cNvPr id="8" name="TextBox 7">
            <a:extLst>
              <a:ext uri="{FF2B5EF4-FFF2-40B4-BE49-F238E27FC236}">
                <a16:creationId xmlns:a16="http://schemas.microsoft.com/office/drawing/2014/main" id="{41524968-34FF-4B46-8252-1E996101B866}"/>
              </a:ext>
            </a:extLst>
          </p:cNvPr>
          <p:cNvSpPr txBox="1"/>
          <p:nvPr/>
        </p:nvSpPr>
        <p:spPr>
          <a:xfrm>
            <a:off x="2723732" y="3685263"/>
            <a:ext cx="6300192" cy="369332"/>
          </a:xfrm>
          <a:prstGeom prst="rect">
            <a:avLst/>
          </a:prstGeom>
          <a:noFill/>
        </p:spPr>
        <p:txBody>
          <a:bodyPr wrap="square">
            <a:spAutoFit/>
          </a:bodyPr>
          <a:lstStyle/>
          <a:p>
            <a:pPr algn="ctr"/>
            <a:r>
              <a:rPr lang="ru-RU" b="1" dirty="0">
                <a:solidFill>
                  <a:srgbClr val="C00000"/>
                </a:solidFill>
              </a:rPr>
              <a:t>Недостатки также присутствуют. В частности, это:</a:t>
            </a:r>
          </a:p>
        </p:txBody>
      </p:sp>
    </p:spTree>
    <p:extLst>
      <p:ext uri="{BB962C8B-B14F-4D97-AF65-F5344CB8AC3E}">
        <p14:creationId xmlns:p14="http://schemas.microsoft.com/office/powerpoint/2010/main" val="67226360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46DC8BA6-83A8-48D8-B113-4B08DAC990BC}"/>
              </a:ext>
            </a:extLst>
          </p:cNvPr>
          <p:cNvSpPr txBox="1">
            <a:spLocks/>
          </p:cNvSpPr>
          <p:nvPr/>
        </p:nvSpPr>
        <p:spPr>
          <a:xfrm>
            <a:off x="2195736" y="228168"/>
            <a:ext cx="6804248" cy="1150897"/>
          </a:xfrm>
          <a:prstGeom prst="rect">
            <a:avLst/>
          </a:prstGeom>
        </p:spPr>
        <p:txBody>
          <a:bodyPr/>
          <a:lstStyle>
            <a:lvl1pPr algn="ctr" defTabSz="914400" rtl="0" eaLnBrk="1" latinLnBrk="0" hangingPunct="1">
              <a:spcBef>
                <a:spcPct val="0"/>
              </a:spcBef>
              <a:buNone/>
              <a:defRPr sz="4400" kern="1200">
                <a:solidFill>
                  <a:schemeClr val="accent1">
                    <a:lumMod val="20000"/>
                    <a:lumOff val="80000"/>
                  </a:schemeClr>
                </a:solidFill>
                <a:effectLst>
                  <a:outerShdw blurRad="38100" dist="38100" dir="2700000" algn="tl">
                    <a:srgbClr val="000000">
                      <a:alpha val="43137"/>
                    </a:srgbClr>
                  </a:outerShdw>
                </a:effectLst>
                <a:latin typeface="+mj-lt"/>
                <a:ea typeface="+mj-ea"/>
                <a:cs typeface="+mj-cs"/>
              </a:defRPr>
            </a:lvl1pPr>
          </a:lstStyle>
          <a:p>
            <a:r>
              <a:rPr lang="ru-RU" sz="3200" dirty="0">
                <a:solidFill>
                  <a:srgbClr val="629DD1">
                    <a:lumMod val="20000"/>
                    <a:lumOff val="80000"/>
                  </a:srgbClr>
                </a:solidFill>
                <a:latin typeface="Calibri"/>
              </a:rPr>
              <a:t>2. Основные методы технического анализа</a:t>
            </a:r>
            <a:endParaRPr lang="ru-RU" dirty="0"/>
          </a:p>
        </p:txBody>
      </p:sp>
      <p:sp>
        <p:nvSpPr>
          <p:cNvPr id="5" name="TextBox 4">
            <a:extLst>
              <a:ext uri="{FF2B5EF4-FFF2-40B4-BE49-F238E27FC236}">
                <a16:creationId xmlns:a16="http://schemas.microsoft.com/office/drawing/2014/main" id="{405F974F-F923-43A8-A992-2F323E6CAA90}"/>
              </a:ext>
            </a:extLst>
          </p:cNvPr>
          <p:cNvSpPr txBox="1"/>
          <p:nvPr/>
        </p:nvSpPr>
        <p:spPr>
          <a:xfrm>
            <a:off x="2699792" y="1484784"/>
            <a:ext cx="6300192" cy="646331"/>
          </a:xfrm>
          <a:prstGeom prst="rect">
            <a:avLst/>
          </a:prstGeom>
          <a:noFill/>
        </p:spPr>
        <p:txBody>
          <a:bodyPr wrap="square">
            <a:spAutoFit/>
          </a:bodyPr>
          <a:lstStyle/>
          <a:p>
            <a:pPr algn="ctr"/>
            <a:r>
              <a:rPr lang="ru-RU" b="1" dirty="0">
                <a:solidFill>
                  <a:srgbClr val="C00000"/>
                </a:solidFill>
              </a:rPr>
              <a:t>Алгоритмические (математические) методы технического анализа</a:t>
            </a:r>
          </a:p>
        </p:txBody>
      </p:sp>
      <p:sp>
        <p:nvSpPr>
          <p:cNvPr id="7" name="TextBox 6">
            <a:extLst>
              <a:ext uri="{FF2B5EF4-FFF2-40B4-BE49-F238E27FC236}">
                <a16:creationId xmlns:a16="http://schemas.microsoft.com/office/drawing/2014/main" id="{48B3D23E-7F58-433B-8709-53AE5B75CBC8}"/>
              </a:ext>
            </a:extLst>
          </p:cNvPr>
          <p:cNvSpPr txBox="1"/>
          <p:nvPr/>
        </p:nvSpPr>
        <p:spPr>
          <a:xfrm>
            <a:off x="165193" y="2131115"/>
            <a:ext cx="8848278" cy="1477328"/>
          </a:xfrm>
          <a:prstGeom prst="rect">
            <a:avLst/>
          </a:prstGeom>
          <a:noFill/>
        </p:spPr>
        <p:txBody>
          <a:bodyPr wrap="square">
            <a:spAutoFit/>
          </a:bodyPr>
          <a:lstStyle/>
          <a:p>
            <a:pPr indent="457200" algn="just"/>
            <a:r>
              <a:rPr lang="ru-RU" dirty="0">
                <a:solidFill>
                  <a:srgbClr val="002060"/>
                </a:solidFill>
              </a:rPr>
              <a:t>Так называются методы технического анализа, предполагающие использование различных технических индикаторов, представляют собой определённые алгоритмы, разработанные трейдерами на основе тех или иных математических формул. Точкой отсчёта в них чаще всего служит усреднённый показатель рыночной цены актива за отдельный период времени.</a:t>
            </a:r>
          </a:p>
        </p:txBody>
      </p:sp>
      <p:sp>
        <p:nvSpPr>
          <p:cNvPr id="11" name="TextBox 10">
            <a:extLst>
              <a:ext uri="{FF2B5EF4-FFF2-40B4-BE49-F238E27FC236}">
                <a16:creationId xmlns:a16="http://schemas.microsoft.com/office/drawing/2014/main" id="{8AB5365F-1F04-4C49-8DE9-F9A16C9FC114}"/>
              </a:ext>
            </a:extLst>
          </p:cNvPr>
          <p:cNvSpPr txBox="1"/>
          <p:nvPr/>
        </p:nvSpPr>
        <p:spPr>
          <a:xfrm>
            <a:off x="233325" y="3429000"/>
            <a:ext cx="8800413" cy="464871"/>
          </a:xfrm>
          <a:prstGeom prst="rect">
            <a:avLst/>
          </a:prstGeom>
          <a:noFill/>
        </p:spPr>
        <p:txBody>
          <a:bodyPr wrap="square">
            <a:spAutoFit/>
          </a:bodyPr>
          <a:lstStyle/>
          <a:p>
            <a:pPr indent="457200" algn="just">
              <a:lnSpc>
                <a:spcPct val="150000"/>
              </a:lnSpc>
            </a:pPr>
            <a:r>
              <a:rPr lang="ru-RU" dirty="0">
                <a:solidFill>
                  <a:srgbClr val="C00000"/>
                </a:solidFill>
              </a:rPr>
              <a:t>Преимущества использования технических индикаторов:</a:t>
            </a:r>
          </a:p>
        </p:txBody>
      </p:sp>
      <p:sp>
        <p:nvSpPr>
          <p:cNvPr id="9" name="TextBox 8">
            <a:extLst>
              <a:ext uri="{FF2B5EF4-FFF2-40B4-BE49-F238E27FC236}">
                <a16:creationId xmlns:a16="http://schemas.microsoft.com/office/drawing/2014/main" id="{E402E9F7-62D4-4C2F-B779-D6E1FD367F89}"/>
              </a:ext>
            </a:extLst>
          </p:cNvPr>
          <p:cNvSpPr txBox="1"/>
          <p:nvPr/>
        </p:nvSpPr>
        <p:spPr>
          <a:xfrm>
            <a:off x="246812" y="3881672"/>
            <a:ext cx="8766659" cy="1754326"/>
          </a:xfrm>
          <a:prstGeom prst="rect">
            <a:avLst/>
          </a:prstGeom>
          <a:noFill/>
        </p:spPr>
        <p:txBody>
          <a:bodyPr wrap="square">
            <a:spAutoFit/>
          </a:bodyPr>
          <a:lstStyle/>
          <a:p>
            <a:pPr algn="just"/>
            <a:r>
              <a:rPr lang="ru-RU" dirty="0">
                <a:solidFill>
                  <a:srgbClr val="002060"/>
                </a:solidFill>
              </a:rPr>
              <a:t>- динамика торговли (индикаторы - это гораздо более быстрый способ, чем паттерны и фундаментальный анализ);</a:t>
            </a:r>
          </a:p>
          <a:p>
            <a:pPr algn="just"/>
            <a:r>
              <a:rPr lang="ru-RU" dirty="0">
                <a:solidFill>
                  <a:srgbClr val="002060"/>
                </a:solidFill>
              </a:rPr>
              <a:t>- индикаторы предоставляют много полезной информации (главное для трейдера - правильно её интерпретировать);</a:t>
            </a:r>
          </a:p>
          <a:p>
            <a:pPr algn="just"/>
            <a:r>
              <a:rPr lang="ru-RU" dirty="0">
                <a:solidFill>
                  <a:srgbClr val="002060"/>
                </a:solidFill>
              </a:rPr>
              <a:t>- индикаторы обеспечивают ранний сигнал;</a:t>
            </a:r>
          </a:p>
          <a:p>
            <a:pPr algn="just"/>
            <a:r>
              <a:rPr lang="ru-RU" dirty="0">
                <a:solidFill>
                  <a:srgbClr val="002060"/>
                </a:solidFill>
              </a:rPr>
              <a:t>- более точное определение точек входа и выхода.</a:t>
            </a:r>
          </a:p>
        </p:txBody>
      </p:sp>
      <p:sp>
        <p:nvSpPr>
          <p:cNvPr id="10" name="TextBox 9">
            <a:extLst>
              <a:ext uri="{FF2B5EF4-FFF2-40B4-BE49-F238E27FC236}">
                <a16:creationId xmlns:a16="http://schemas.microsoft.com/office/drawing/2014/main" id="{E71629E9-E1E9-410F-A538-2065FDAE3CB2}"/>
              </a:ext>
            </a:extLst>
          </p:cNvPr>
          <p:cNvSpPr txBox="1"/>
          <p:nvPr/>
        </p:nvSpPr>
        <p:spPr>
          <a:xfrm>
            <a:off x="246812" y="5635998"/>
            <a:ext cx="8800413" cy="923330"/>
          </a:xfrm>
          <a:prstGeom prst="rect">
            <a:avLst/>
          </a:prstGeom>
          <a:noFill/>
        </p:spPr>
        <p:txBody>
          <a:bodyPr wrap="square">
            <a:spAutoFit/>
          </a:bodyPr>
          <a:lstStyle/>
          <a:p>
            <a:pPr indent="457200" algn="just"/>
            <a:r>
              <a:rPr lang="ru-RU" dirty="0">
                <a:solidFill>
                  <a:srgbClr val="002060"/>
                </a:solidFill>
              </a:rPr>
              <a:t>Этот метод анализа очень популярен у современных трейдеров. Он позволяет сразу наглядно увидеть различные вероятности движения рынка, вместо того чтобы самостоятельно высчитывать их с помощью паттернов.</a:t>
            </a:r>
          </a:p>
        </p:txBody>
      </p:sp>
    </p:spTree>
    <p:extLst>
      <p:ext uri="{BB962C8B-B14F-4D97-AF65-F5344CB8AC3E}">
        <p14:creationId xmlns:p14="http://schemas.microsoft.com/office/powerpoint/2010/main" val="54274994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a9cc254fe77d42259c4f5778181d87f6b3fcf7ac"/>
</p:tagLst>
</file>

<file path=ppt/theme/theme1.xml><?xml version="1.0" encoding="utf-8"?>
<a:theme xmlns:a="http://schemas.openxmlformats.org/drawingml/2006/main" name="Тема Office">
  <a:themeElements>
    <a:clrScheme name="Базовая">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2714</TotalTime>
  <Words>2549</Words>
  <Application>Microsoft Office PowerPoint</Application>
  <PresentationFormat>Экран (4:3)</PresentationFormat>
  <Paragraphs>151</Paragraphs>
  <Slides>28</Slides>
  <Notes>2</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28</vt:i4>
      </vt:variant>
    </vt:vector>
  </HeadingPairs>
  <TitlesOfParts>
    <vt:vector size="32" baseType="lpstr">
      <vt:lpstr>Arial</vt:lpstr>
      <vt:lpstr>Calibri</vt:lpstr>
      <vt:lpstr>Wingdings</vt:lpstr>
      <vt:lpstr>Тема Office</vt:lpstr>
      <vt:lpstr>Тема № 8 «Технический анализ финансовых рынков и его основные подходы и методы»</vt:lpstr>
      <vt:lpstr>Заголовок слайда</vt:lpstr>
      <vt:lpstr>1. Основы технического анализа</vt:lpstr>
      <vt:lpstr>1. Основы технического анализа</vt:lpstr>
      <vt:lpstr>1. Основы технического анализа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presentation-creation.ru</Company>
  <LinksUpToDate>false</LinksUpToDate>
  <SharedDoc>false</SharedDoc>
  <HyperlinkBase>https://presentation-creation.ru/powerpoint-templates.html</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Исследование рынка</dc:title>
  <dc:creator>obstinate</dc:creator>
  <dc:description>Шаблон презентации с сайта https://presentation-creation.ru/</dc:description>
  <cp:lastModifiedBy>Оля У</cp:lastModifiedBy>
  <cp:revision>1324</cp:revision>
  <dcterms:created xsi:type="dcterms:W3CDTF">2018-02-25T09:09:03Z</dcterms:created>
  <dcterms:modified xsi:type="dcterms:W3CDTF">2022-02-13T11:31:46Z</dcterms:modified>
</cp:coreProperties>
</file>